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313" r:id="rId2"/>
    <p:sldId id="306" r:id="rId3"/>
    <p:sldId id="308" r:id="rId4"/>
    <p:sldId id="325" r:id="rId5"/>
    <p:sldId id="326" r:id="rId6"/>
    <p:sldId id="318" r:id="rId7"/>
    <p:sldId id="309" r:id="rId8"/>
    <p:sldId id="319" r:id="rId9"/>
    <p:sldId id="328" r:id="rId10"/>
    <p:sldId id="329" r:id="rId11"/>
    <p:sldId id="363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20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52" r:id="rId33"/>
    <p:sldId id="353" r:id="rId34"/>
    <p:sldId id="321" r:id="rId35"/>
    <p:sldId id="354" r:id="rId36"/>
    <p:sldId id="355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22" r:id="rId45"/>
    <p:sldId id="324" r:id="rId46"/>
    <p:sldId id="327" r:id="rId4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3722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38" autoAdjust="0"/>
  </p:normalViewPr>
  <p:slideViewPr>
    <p:cSldViewPr>
      <p:cViewPr>
        <p:scale>
          <a:sx n="90" d="100"/>
          <a:sy n="90" d="100"/>
        </p:scale>
        <p:origin x="-99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62"/>
    </p:cViewPr>
  </p:sorterViewPr>
  <p:notesViewPr>
    <p:cSldViewPr>
      <p:cViewPr varScale="1">
        <p:scale>
          <a:sx n="53" d="100"/>
          <a:sy n="53" d="100"/>
        </p:scale>
        <p:origin x="-65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3908B4-8ECC-4303-99DC-86BB467CBA2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ACC9D84-6EC1-40D3-A411-4722989B8087}">
      <dgm:prSet phldrT="[Tekst]"/>
      <dgm:spPr>
        <a:solidFill>
          <a:srgbClr val="FF6600"/>
        </a:solidFill>
      </dgm:spPr>
      <dgm:t>
        <a:bodyPr/>
        <a:lstStyle/>
        <a:p>
          <a:r>
            <a:rPr lang="nl-NL" dirty="0" smtClean="0"/>
            <a:t>TTA</a:t>
          </a:r>
          <a:endParaRPr lang="nl-NL" dirty="0"/>
        </a:p>
      </dgm:t>
    </dgm:pt>
    <dgm:pt modelId="{B23C93BD-79BC-4510-8C4C-1CEF8AA7E214}" type="parTrans" cxnId="{758633B4-6780-4E77-864A-404409E103D4}">
      <dgm:prSet/>
      <dgm:spPr/>
      <dgm:t>
        <a:bodyPr/>
        <a:lstStyle/>
        <a:p>
          <a:endParaRPr lang="nl-NL"/>
        </a:p>
      </dgm:t>
    </dgm:pt>
    <dgm:pt modelId="{EC49F1BC-C552-4CA2-8173-AFDAAA7035A1}" type="sibTrans" cxnId="{758633B4-6780-4E77-864A-404409E103D4}">
      <dgm:prSet/>
      <dgm:spPr>
        <a:solidFill>
          <a:srgbClr val="FF3399"/>
        </a:solidFill>
      </dgm:spPr>
      <dgm:t>
        <a:bodyPr/>
        <a:lstStyle/>
        <a:p>
          <a:endParaRPr lang="nl-NL"/>
        </a:p>
      </dgm:t>
    </dgm:pt>
    <dgm:pt modelId="{F1F96F50-45D6-4A03-8329-D0D5D44B4F02}">
      <dgm:prSet phldrT="[Tekst]"/>
      <dgm:spPr>
        <a:solidFill>
          <a:srgbClr val="FF6600"/>
        </a:solidFill>
      </dgm:spPr>
      <dgm:t>
        <a:bodyPr/>
        <a:lstStyle/>
        <a:p>
          <a:r>
            <a:rPr lang="nl-NL" dirty="0" smtClean="0"/>
            <a:t>STP</a:t>
          </a:r>
          <a:endParaRPr lang="nl-NL" dirty="0"/>
        </a:p>
      </dgm:t>
    </dgm:pt>
    <dgm:pt modelId="{D2FD72A8-589F-4E3B-AECA-28BA6AB4035C}" type="parTrans" cxnId="{49733AA9-5A13-4138-9F63-0F09113FD056}">
      <dgm:prSet/>
      <dgm:spPr/>
      <dgm:t>
        <a:bodyPr/>
        <a:lstStyle/>
        <a:p>
          <a:endParaRPr lang="nl-NL"/>
        </a:p>
      </dgm:t>
    </dgm:pt>
    <dgm:pt modelId="{08DB9E76-89AB-4873-B50B-FF602213E7C8}" type="sibTrans" cxnId="{49733AA9-5A13-4138-9F63-0F09113FD056}">
      <dgm:prSet/>
      <dgm:spPr>
        <a:solidFill>
          <a:srgbClr val="FF3399"/>
        </a:solidFill>
      </dgm:spPr>
      <dgm:t>
        <a:bodyPr/>
        <a:lstStyle/>
        <a:p>
          <a:endParaRPr lang="nl-NL"/>
        </a:p>
      </dgm:t>
    </dgm:pt>
    <dgm:pt modelId="{2D1CF901-9DD9-4977-9CA0-6A12A0D73F02}" type="pres">
      <dgm:prSet presAssocID="{C03908B4-8ECC-4303-99DC-86BB467CBA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42C2D1F-C488-467B-97C4-A237261948CD}" type="pres">
      <dgm:prSet presAssocID="{0ACC9D84-6EC1-40D3-A411-4722989B8087}" presName="node" presStyleLbl="node1" presStyleIdx="0" presStyleCnt="2" custLinFactNeighborX="5867" custLinFactNeighborY="211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0FE79C-6178-43AE-99E5-0C34547E932C}" type="pres">
      <dgm:prSet presAssocID="{EC49F1BC-C552-4CA2-8173-AFDAAA7035A1}" presName="sibTrans" presStyleLbl="sibTrans2D1" presStyleIdx="0" presStyleCnt="1" custScaleX="144573" custScaleY="111749"/>
      <dgm:spPr/>
      <dgm:t>
        <a:bodyPr/>
        <a:lstStyle/>
        <a:p>
          <a:endParaRPr lang="nl-NL"/>
        </a:p>
      </dgm:t>
    </dgm:pt>
    <dgm:pt modelId="{B218C5D6-8289-43A7-9D79-9528B87441DA}" type="pres">
      <dgm:prSet presAssocID="{EC49F1BC-C552-4CA2-8173-AFDAAA7035A1}" presName="connectorText" presStyleLbl="sibTrans2D1" presStyleIdx="0" presStyleCnt="1"/>
      <dgm:spPr/>
      <dgm:t>
        <a:bodyPr/>
        <a:lstStyle/>
        <a:p>
          <a:endParaRPr lang="nl-NL"/>
        </a:p>
      </dgm:t>
    </dgm:pt>
    <dgm:pt modelId="{206375BB-E412-4DE4-A1EA-B3EE28DEE0B0}" type="pres">
      <dgm:prSet presAssocID="{F1F96F50-45D6-4A03-8329-D0D5D44B4F0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58633B4-6780-4E77-864A-404409E103D4}" srcId="{C03908B4-8ECC-4303-99DC-86BB467CBA2F}" destId="{0ACC9D84-6EC1-40D3-A411-4722989B8087}" srcOrd="0" destOrd="0" parTransId="{B23C93BD-79BC-4510-8C4C-1CEF8AA7E214}" sibTransId="{EC49F1BC-C552-4CA2-8173-AFDAAA7035A1}"/>
    <dgm:cxn modelId="{E0B0F426-C88E-4E19-8356-7001D0E9DBBA}" type="presOf" srcId="{EC49F1BC-C552-4CA2-8173-AFDAAA7035A1}" destId="{7B0FE79C-6178-43AE-99E5-0C34547E932C}" srcOrd="0" destOrd="0" presId="urn:microsoft.com/office/officeart/2005/8/layout/process1"/>
    <dgm:cxn modelId="{474882B7-ED36-4746-8D92-056DF2FDC9D7}" type="presOf" srcId="{F1F96F50-45D6-4A03-8329-D0D5D44B4F02}" destId="{206375BB-E412-4DE4-A1EA-B3EE28DEE0B0}" srcOrd="0" destOrd="0" presId="urn:microsoft.com/office/officeart/2005/8/layout/process1"/>
    <dgm:cxn modelId="{49733AA9-5A13-4138-9F63-0F09113FD056}" srcId="{C03908B4-8ECC-4303-99DC-86BB467CBA2F}" destId="{F1F96F50-45D6-4A03-8329-D0D5D44B4F02}" srcOrd="1" destOrd="0" parTransId="{D2FD72A8-589F-4E3B-AECA-28BA6AB4035C}" sibTransId="{08DB9E76-89AB-4873-B50B-FF602213E7C8}"/>
    <dgm:cxn modelId="{C41DDCDC-B66F-4F84-B6C6-D375FB86A446}" type="presOf" srcId="{EC49F1BC-C552-4CA2-8173-AFDAAA7035A1}" destId="{B218C5D6-8289-43A7-9D79-9528B87441DA}" srcOrd="1" destOrd="0" presId="urn:microsoft.com/office/officeart/2005/8/layout/process1"/>
    <dgm:cxn modelId="{8D342169-D44E-477E-B4E4-400A5F4B5A8E}" type="presOf" srcId="{C03908B4-8ECC-4303-99DC-86BB467CBA2F}" destId="{2D1CF901-9DD9-4977-9CA0-6A12A0D73F02}" srcOrd="0" destOrd="0" presId="urn:microsoft.com/office/officeart/2005/8/layout/process1"/>
    <dgm:cxn modelId="{C0FA5274-A344-44AB-9D73-E01D50388B83}" type="presOf" srcId="{0ACC9D84-6EC1-40D3-A411-4722989B8087}" destId="{542C2D1F-C488-467B-97C4-A237261948CD}" srcOrd="0" destOrd="0" presId="urn:microsoft.com/office/officeart/2005/8/layout/process1"/>
    <dgm:cxn modelId="{4FAA1094-B6F7-48B2-87B4-34A204BD6EE9}" type="presParOf" srcId="{2D1CF901-9DD9-4977-9CA0-6A12A0D73F02}" destId="{542C2D1F-C488-467B-97C4-A237261948CD}" srcOrd="0" destOrd="0" presId="urn:microsoft.com/office/officeart/2005/8/layout/process1"/>
    <dgm:cxn modelId="{21F6F57E-0F92-4C2F-9F11-D415BEA52D36}" type="presParOf" srcId="{2D1CF901-9DD9-4977-9CA0-6A12A0D73F02}" destId="{7B0FE79C-6178-43AE-99E5-0C34547E932C}" srcOrd="1" destOrd="0" presId="urn:microsoft.com/office/officeart/2005/8/layout/process1"/>
    <dgm:cxn modelId="{A733D527-A447-4732-ACCA-3032265483F9}" type="presParOf" srcId="{7B0FE79C-6178-43AE-99E5-0C34547E932C}" destId="{B218C5D6-8289-43A7-9D79-9528B87441DA}" srcOrd="0" destOrd="0" presId="urn:microsoft.com/office/officeart/2005/8/layout/process1"/>
    <dgm:cxn modelId="{CAA90FCE-8BE4-455F-B757-9E3614C990D2}" type="presParOf" srcId="{2D1CF901-9DD9-4977-9CA0-6A12A0D73F02}" destId="{206375BB-E412-4DE4-A1EA-B3EE28DEE0B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908B4-8ECC-4303-99DC-86BB467CBA2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ACC9D84-6EC1-40D3-A411-4722989B8087}">
      <dgm:prSet phldrT="[Tekst]"/>
      <dgm:spPr>
        <a:solidFill>
          <a:srgbClr val="FF6600"/>
        </a:solidFill>
      </dgm:spPr>
      <dgm:t>
        <a:bodyPr/>
        <a:lstStyle/>
        <a:p>
          <a:r>
            <a:rPr lang="nl-NL" dirty="0" smtClean="0"/>
            <a:t>STP</a:t>
          </a:r>
          <a:endParaRPr lang="nl-NL" dirty="0"/>
        </a:p>
      </dgm:t>
    </dgm:pt>
    <dgm:pt modelId="{B23C93BD-79BC-4510-8C4C-1CEF8AA7E214}" type="parTrans" cxnId="{758633B4-6780-4E77-864A-404409E103D4}">
      <dgm:prSet/>
      <dgm:spPr/>
      <dgm:t>
        <a:bodyPr/>
        <a:lstStyle/>
        <a:p>
          <a:endParaRPr lang="nl-NL"/>
        </a:p>
      </dgm:t>
    </dgm:pt>
    <dgm:pt modelId="{EC49F1BC-C552-4CA2-8173-AFDAAA7035A1}" type="sibTrans" cxnId="{758633B4-6780-4E77-864A-404409E103D4}">
      <dgm:prSet/>
      <dgm:spPr>
        <a:solidFill>
          <a:srgbClr val="FF3399"/>
        </a:solidFill>
      </dgm:spPr>
      <dgm:t>
        <a:bodyPr/>
        <a:lstStyle/>
        <a:p>
          <a:endParaRPr lang="nl-NL"/>
        </a:p>
      </dgm:t>
    </dgm:pt>
    <dgm:pt modelId="{F1F96F50-45D6-4A03-8329-D0D5D44B4F02}">
      <dgm:prSet phldrT="[Tekst]"/>
      <dgm:spPr>
        <a:solidFill>
          <a:srgbClr val="FF6600"/>
        </a:solidFill>
      </dgm:spPr>
      <dgm:t>
        <a:bodyPr/>
        <a:lstStyle/>
        <a:p>
          <a:r>
            <a:rPr lang="nl-NL" dirty="0" smtClean="0"/>
            <a:t>TTA</a:t>
          </a:r>
          <a:endParaRPr lang="nl-NL" dirty="0"/>
        </a:p>
      </dgm:t>
    </dgm:pt>
    <dgm:pt modelId="{D2FD72A8-589F-4E3B-AECA-28BA6AB4035C}" type="parTrans" cxnId="{49733AA9-5A13-4138-9F63-0F09113FD056}">
      <dgm:prSet/>
      <dgm:spPr/>
      <dgm:t>
        <a:bodyPr/>
        <a:lstStyle/>
        <a:p>
          <a:endParaRPr lang="nl-NL"/>
        </a:p>
      </dgm:t>
    </dgm:pt>
    <dgm:pt modelId="{08DB9E76-89AB-4873-B50B-FF602213E7C8}" type="sibTrans" cxnId="{49733AA9-5A13-4138-9F63-0F09113FD056}">
      <dgm:prSet/>
      <dgm:spPr>
        <a:solidFill>
          <a:srgbClr val="FF3399"/>
        </a:solidFill>
      </dgm:spPr>
      <dgm:t>
        <a:bodyPr/>
        <a:lstStyle/>
        <a:p>
          <a:endParaRPr lang="nl-NL"/>
        </a:p>
      </dgm:t>
    </dgm:pt>
    <dgm:pt modelId="{2D1CF901-9DD9-4977-9CA0-6A12A0D73F02}" type="pres">
      <dgm:prSet presAssocID="{C03908B4-8ECC-4303-99DC-86BB467CBA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42C2D1F-C488-467B-97C4-A237261948CD}" type="pres">
      <dgm:prSet presAssocID="{0ACC9D84-6EC1-40D3-A411-4722989B8087}" presName="node" presStyleLbl="node1" presStyleIdx="0" presStyleCnt="2" custLinFactNeighborX="5867" custLinFactNeighborY="211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0FE79C-6178-43AE-99E5-0C34547E932C}" type="pres">
      <dgm:prSet presAssocID="{EC49F1BC-C552-4CA2-8173-AFDAAA7035A1}" presName="sibTrans" presStyleLbl="sibTrans2D1" presStyleIdx="0" presStyleCnt="1" custScaleX="144573" custScaleY="111749"/>
      <dgm:spPr/>
      <dgm:t>
        <a:bodyPr/>
        <a:lstStyle/>
        <a:p>
          <a:endParaRPr lang="nl-NL"/>
        </a:p>
      </dgm:t>
    </dgm:pt>
    <dgm:pt modelId="{B218C5D6-8289-43A7-9D79-9528B87441DA}" type="pres">
      <dgm:prSet presAssocID="{EC49F1BC-C552-4CA2-8173-AFDAAA7035A1}" presName="connectorText" presStyleLbl="sibTrans2D1" presStyleIdx="0" presStyleCnt="1"/>
      <dgm:spPr/>
      <dgm:t>
        <a:bodyPr/>
        <a:lstStyle/>
        <a:p>
          <a:endParaRPr lang="nl-NL"/>
        </a:p>
      </dgm:t>
    </dgm:pt>
    <dgm:pt modelId="{206375BB-E412-4DE4-A1EA-B3EE28DEE0B0}" type="pres">
      <dgm:prSet presAssocID="{F1F96F50-45D6-4A03-8329-D0D5D44B4F0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58633B4-6780-4E77-864A-404409E103D4}" srcId="{C03908B4-8ECC-4303-99DC-86BB467CBA2F}" destId="{0ACC9D84-6EC1-40D3-A411-4722989B8087}" srcOrd="0" destOrd="0" parTransId="{B23C93BD-79BC-4510-8C4C-1CEF8AA7E214}" sibTransId="{EC49F1BC-C552-4CA2-8173-AFDAAA7035A1}"/>
    <dgm:cxn modelId="{49733AA9-5A13-4138-9F63-0F09113FD056}" srcId="{C03908B4-8ECC-4303-99DC-86BB467CBA2F}" destId="{F1F96F50-45D6-4A03-8329-D0D5D44B4F02}" srcOrd="1" destOrd="0" parTransId="{D2FD72A8-589F-4E3B-AECA-28BA6AB4035C}" sibTransId="{08DB9E76-89AB-4873-B50B-FF602213E7C8}"/>
    <dgm:cxn modelId="{11BB9A95-3748-4B3B-8592-D29F2265DFB4}" type="presOf" srcId="{0ACC9D84-6EC1-40D3-A411-4722989B8087}" destId="{542C2D1F-C488-467B-97C4-A237261948CD}" srcOrd="0" destOrd="0" presId="urn:microsoft.com/office/officeart/2005/8/layout/process1"/>
    <dgm:cxn modelId="{6D43F833-35B5-4959-AB41-68B4DC3F745A}" type="presOf" srcId="{EC49F1BC-C552-4CA2-8173-AFDAAA7035A1}" destId="{7B0FE79C-6178-43AE-99E5-0C34547E932C}" srcOrd="0" destOrd="0" presId="urn:microsoft.com/office/officeart/2005/8/layout/process1"/>
    <dgm:cxn modelId="{C5BC278A-684A-4DBE-B42B-1F4AC5913F4E}" type="presOf" srcId="{EC49F1BC-C552-4CA2-8173-AFDAAA7035A1}" destId="{B218C5D6-8289-43A7-9D79-9528B87441DA}" srcOrd="1" destOrd="0" presId="urn:microsoft.com/office/officeart/2005/8/layout/process1"/>
    <dgm:cxn modelId="{53279683-24F1-4278-A29F-AC7E701F0C25}" type="presOf" srcId="{F1F96F50-45D6-4A03-8329-D0D5D44B4F02}" destId="{206375BB-E412-4DE4-A1EA-B3EE28DEE0B0}" srcOrd="0" destOrd="0" presId="urn:microsoft.com/office/officeart/2005/8/layout/process1"/>
    <dgm:cxn modelId="{F14381B8-6C3F-4401-BB12-A71F9308559F}" type="presOf" srcId="{C03908B4-8ECC-4303-99DC-86BB467CBA2F}" destId="{2D1CF901-9DD9-4977-9CA0-6A12A0D73F02}" srcOrd="0" destOrd="0" presId="urn:microsoft.com/office/officeart/2005/8/layout/process1"/>
    <dgm:cxn modelId="{B491A911-2698-4F4E-807A-759BB31DB9D9}" type="presParOf" srcId="{2D1CF901-9DD9-4977-9CA0-6A12A0D73F02}" destId="{542C2D1F-C488-467B-97C4-A237261948CD}" srcOrd="0" destOrd="0" presId="urn:microsoft.com/office/officeart/2005/8/layout/process1"/>
    <dgm:cxn modelId="{84D48FBE-648C-4B06-8E47-08CC8B77EBD8}" type="presParOf" srcId="{2D1CF901-9DD9-4977-9CA0-6A12A0D73F02}" destId="{7B0FE79C-6178-43AE-99E5-0C34547E932C}" srcOrd="1" destOrd="0" presId="urn:microsoft.com/office/officeart/2005/8/layout/process1"/>
    <dgm:cxn modelId="{B4160814-AE80-42A1-8FCB-0BF610263746}" type="presParOf" srcId="{7B0FE79C-6178-43AE-99E5-0C34547E932C}" destId="{B218C5D6-8289-43A7-9D79-9528B87441DA}" srcOrd="0" destOrd="0" presId="urn:microsoft.com/office/officeart/2005/8/layout/process1"/>
    <dgm:cxn modelId="{D8F0FCA9-92A6-414D-944E-108BCDEA3AC2}" type="presParOf" srcId="{2D1CF901-9DD9-4977-9CA0-6A12A0D73F02}" destId="{206375BB-E412-4DE4-A1EA-B3EE28DEE0B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3908B4-8ECC-4303-99DC-86BB467CBA2F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ACC9D84-6EC1-40D3-A411-4722989B8087}">
      <dgm:prSet phldrT="[Tekst]"/>
      <dgm:spPr>
        <a:solidFill>
          <a:srgbClr val="FF6600"/>
        </a:solidFill>
      </dgm:spPr>
      <dgm:t>
        <a:bodyPr/>
        <a:lstStyle/>
        <a:p>
          <a:r>
            <a:rPr lang="nl-NL" dirty="0" smtClean="0"/>
            <a:t>STP</a:t>
          </a:r>
          <a:endParaRPr lang="nl-NL" dirty="0"/>
        </a:p>
      </dgm:t>
    </dgm:pt>
    <dgm:pt modelId="{B23C93BD-79BC-4510-8C4C-1CEF8AA7E214}" type="parTrans" cxnId="{758633B4-6780-4E77-864A-404409E103D4}">
      <dgm:prSet/>
      <dgm:spPr/>
      <dgm:t>
        <a:bodyPr/>
        <a:lstStyle/>
        <a:p>
          <a:endParaRPr lang="nl-NL"/>
        </a:p>
      </dgm:t>
    </dgm:pt>
    <dgm:pt modelId="{EC49F1BC-C552-4CA2-8173-AFDAAA7035A1}" type="sibTrans" cxnId="{758633B4-6780-4E77-864A-404409E103D4}">
      <dgm:prSet/>
      <dgm:spPr>
        <a:solidFill>
          <a:srgbClr val="FF3399"/>
        </a:solidFill>
      </dgm:spPr>
      <dgm:t>
        <a:bodyPr/>
        <a:lstStyle/>
        <a:p>
          <a:endParaRPr lang="nl-NL"/>
        </a:p>
      </dgm:t>
    </dgm:pt>
    <dgm:pt modelId="{F1F96F50-45D6-4A03-8329-D0D5D44B4F02}">
      <dgm:prSet phldrT="[Tekst]"/>
      <dgm:spPr>
        <a:solidFill>
          <a:srgbClr val="FF6600"/>
        </a:solidFill>
      </dgm:spPr>
      <dgm:t>
        <a:bodyPr/>
        <a:lstStyle/>
        <a:p>
          <a:r>
            <a:rPr lang="nl-NL" dirty="0" smtClean="0"/>
            <a:t>TTA</a:t>
          </a:r>
          <a:endParaRPr lang="nl-NL" dirty="0"/>
        </a:p>
      </dgm:t>
    </dgm:pt>
    <dgm:pt modelId="{D2FD72A8-589F-4E3B-AECA-28BA6AB4035C}" type="parTrans" cxnId="{49733AA9-5A13-4138-9F63-0F09113FD056}">
      <dgm:prSet/>
      <dgm:spPr/>
      <dgm:t>
        <a:bodyPr/>
        <a:lstStyle/>
        <a:p>
          <a:endParaRPr lang="nl-NL"/>
        </a:p>
      </dgm:t>
    </dgm:pt>
    <dgm:pt modelId="{08DB9E76-89AB-4873-B50B-FF602213E7C8}" type="sibTrans" cxnId="{49733AA9-5A13-4138-9F63-0F09113FD056}">
      <dgm:prSet/>
      <dgm:spPr>
        <a:solidFill>
          <a:srgbClr val="FF3399"/>
        </a:solidFill>
      </dgm:spPr>
      <dgm:t>
        <a:bodyPr/>
        <a:lstStyle/>
        <a:p>
          <a:endParaRPr lang="nl-NL"/>
        </a:p>
      </dgm:t>
    </dgm:pt>
    <dgm:pt modelId="{2D1CF901-9DD9-4977-9CA0-6A12A0D73F02}" type="pres">
      <dgm:prSet presAssocID="{C03908B4-8ECC-4303-99DC-86BB467CBA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42C2D1F-C488-467B-97C4-A237261948CD}" type="pres">
      <dgm:prSet presAssocID="{0ACC9D84-6EC1-40D3-A411-4722989B8087}" presName="node" presStyleLbl="node1" presStyleIdx="0" presStyleCnt="2" custLinFactNeighborX="5867" custLinFactNeighborY="211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0FE79C-6178-43AE-99E5-0C34547E932C}" type="pres">
      <dgm:prSet presAssocID="{EC49F1BC-C552-4CA2-8173-AFDAAA7035A1}" presName="sibTrans" presStyleLbl="sibTrans2D1" presStyleIdx="0" presStyleCnt="1" custScaleX="144573" custScaleY="111749"/>
      <dgm:spPr/>
      <dgm:t>
        <a:bodyPr/>
        <a:lstStyle/>
        <a:p>
          <a:endParaRPr lang="nl-NL"/>
        </a:p>
      </dgm:t>
    </dgm:pt>
    <dgm:pt modelId="{B218C5D6-8289-43A7-9D79-9528B87441DA}" type="pres">
      <dgm:prSet presAssocID="{EC49F1BC-C552-4CA2-8173-AFDAAA7035A1}" presName="connectorText" presStyleLbl="sibTrans2D1" presStyleIdx="0" presStyleCnt="1"/>
      <dgm:spPr/>
      <dgm:t>
        <a:bodyPr/>
        <a:lstStyle/>
        <a:p>
          <a:endParaRPr lang="nl-NL"/>
        </a:p>
      </dgm:t>
    </dgm:pt>
    <dgm:pt modelId="{206375BB-E412-4DE4-A1EA-B3EE28DEE0B0}" type="pres">
      <dgm:prSet presAssocID="{F1F96F50-45D6-4A03-8329-D0D5D44B4F0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D625EE-669C-43CF-BC8B-1709691F64F7}" type="presOf" srcId="{C03908B4-8ECC-4303-99DC-86BB467CBA2F}" destId="{2D1CF901-9DD9-4977-9CA0-6A12A0D73F02}" srcOrd="0" destOrd="0" presId="urn:microsoft.com/office/officeart/2005/8/layout/process1"/>
    <dgm:cxn modelId="{758633B4-6780-4E77-864A-404409E103D4}" srcId="{C03908B4-8ECC-4303-99DC-86BB467CBA2F}" destId="{0ACC9D84-6EC1-40D3-A411-4722989B8087}" srcOrd="0" destOrd="0" parTransId="{B23C93BD-79BC-4510-8C4C-1CEF8AA7E214}" sibTransId="{EC49F1BC-C552-4CA2-8173-AFDAAA7035A1}"/>
    <dgm:cxn modelId="{FC3012D6-0442-4662-AACF-DC1030C976DA}" type="presOf" srcId="{EC49F1BC-C552-4CA2-8173-AFDAAA7035A1}" destId="{7B0FE79C-6178-43AE-99E5-0C34547E932C}" srcOrd="0" destOrd="0" presId="urn:microsoft.com/office/officeart/2005/8/layout/process1"/>
    <dgm:cxn modelId="{49733AA9-5A13-4138-9F63-0F09113FD056}" srcId="{C03908B4-8ECC-4303-99DC-86BB467CBA2F}" destId="{F1F96F50-45D6-4A03-8329-D0D5D44B4F02}" srcOrd="1" destOrd="0" parTransId="{D2FD72A8-589F-4E3B-AECA-28BA6AB4035C}" sibTransId="{08DB9E76-89AB-4873-B50B-FF602213E7C8}"/>
    <dgm:cxn modelId="{0E3BD748-15FA-495E-8206-4A36BD0AF456}" type="presOf" srcId="{0ACC9D84-6EC1-40D3-A411-4722989B8087}" destId="{542C2D1F-C488-467B-97C4-A237261948CD}" srcOrd="0" destOrd="0" presId="urn:microsoft.com/office/officeart/2005/8/layout/process1"/>
    <dgm:cxn modelId="{140DF396-98BB-4CB3-96CB-F56123F01FE0}" type="presOf" srcId="{EC49F1BC-C552-4CA2-8173-AFDAAA7035A1}" destId="{B218C5D6-8289-43A7-9D79-9528B87441DA}" srcOrd="1" destOrd="0" presId="urn:microsoft.com/office/officeart/2005/8/layout/process1"/>
    <dgm:cxn modelId="{2C3C1448-AA84-45D7-BBA6-BBF3930077F6}" type="presOf" srcId="{F1F96F50-45D6-4A03-8329-D0D5D44B4F02}" destId="{206375BB-E412-4DE4-A1EA-B3EE28DEE0B0}" srcOrd="0" destOrd="0" presId="urn:microsoft.com/office/officeart/2005/8/layout/process1"/>
    <dgm:cxn modelId="{180BD0DA-0F1A-417B-BC89-91C14DD2E615}" type="presParOf" srcId="{2D1CF901-9DD9-4977-9CA0-6A12A0D73F02}" destId="{542C2D1F-C488-467B-97C4-A237261948CD}" srcOrd="0" destOrd="0" presId="urn:microsoft.com/office/officeart/2005/8/layout/process1"/>
    <dgm:cxn modelId="{AA7E56EB-6D76-47E5-A17F-0DA44A372F12}" type="presParOf" srcId="{2D1CF901-9DD9-4977-9CA0-6A12A0D73F02}" destId="{7B0FE79C-6178-43AE-99E5-0C34547E932C}" srcOrd="1" destOrd="0" presId="urn:microsoft.com/office/officeart/2005/8/layout/process1"/>
    <dgm:cxn modelId="{10190496-66CF-4A96-BB46-6D6A777BDB87}" type="presParOf" srcId="{7B0FE79C-6178-43AE-99E5-0C34547E932C}" destId="{B218C5D6-8289-43A7-9D79-9528B87441DA}" srcOrd="0" destOrd="0" presId="urn:microsoft.com/office/officeart/2005/8/layout/process1"/>
    <dgm:cxn modelId="{E76840A8-91D2-4CD5-8A5E-47B539D0F436}" type="presParOf" srcId="{2D1CF901-9DD9-4977-9CA0-6A12A0D73F02}" destId="{206375BB-E412-4DE4-A1EA-B3EE28DEE0B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42C2D1F-C488-467B-97C4-A237261948CD}">
      <dsp:nvSpPr>
        <dsp:cNvPr id="0" name=""/>
        <dsp:cNvSpPr/>
      </dsp:nvSpPr>
      <dsp:spPr>
        <a:xfrm>
          <a:off x="50239" y="648077"/>
          <a:ext cx="3008098" cy="1804858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TTA</a:t>
          </a:r>
          <a:endParaRPr lang="nl-NL" sz="6500" kern="1200" dirty="0"/>
        </a:p>
      </dsp:txBody>
      <dsp:txXfrm>
        <a:off x="50239" y="648077"/>
        <a:ext cx="3008098" cy="1804858"/>
      </dsp:txXfrm>
    </dsp:sp>
    <dsp:sp modelId="{7B0FE79C-6178-43AE-99E5-0C34547E932C}">
      <dsp:nvSpPr>
        <dsp:cNvPr id="0" name=""/>
        <dsp:cNvSpPr/>
      </dsp:nvSpPr>
      <dsp:spPr>
        <a:xfrm rot="21568430">
          <a:off x="3210564" y="1114405"/>
          <a:ext cx="884588" cy="833656"/>
        </a:xfrm>
        <a:prstGeom prst="rightArrow">
          <a:avLst>
            <a:gd name="adj1" fmla="val 60000"/>
            <a:gd name="adj2" fmla="val 50000"/>
          </a:avLst>
        </a:prstGeom>
        <a:solidFill>
          <a:srgbClr val="FF33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3600" kern="1200"/>
        </a:p>
      </dsp:txBody>
      <dsp:txXfrm rot="21568430">
        <a:off x="3210564" y="1114405"/>
        <a:ext cx="884588" cy="833656"/>
      </dsp:txXfrm>
    </dsp:sp>
    <dsp:sp modelId="{206375BB-E412-4DE4-A1EA-B3EE28DEE0B0}">
      <dsp:nvSpPr>
        <dsp:cNvPr id="0" name=""/>
        <dsp:cNvSpPr/>
      </dsp:nvSpPr>
      <dsp:spPr>
        <a:xfrm>
          <a:off x="4212748" y="609850"/>
          <a:ext cx="3008098" cy="1804858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STP</a:t>
          </a:r>
          <a:endParaRPr lang="nl-NL" sz="6500" kern="1200" dirty="0"/>
        </a:p>
      </dsp:txBody>
      <dsp:txXfrm>
        <a:off x="4212748" y="609850"/>
        <a:ext cx="3008098" cy="180485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DB09195F-DFDE-4212-8721-9312FBB47EF7}" type="datetimeFigureOut">
              <a:rPr lang="nl-NL"/>
              <a:pPr>
                <a:defRPr/>
              </a:pPr>
              <a:t>11-10-2013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5862604B-6387-41E0-A5C0-2E82156E0F0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95647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8A2EA07-EFD8-4C9E-95C1-6F9D39BE3DE3}" type="datetimeFigureOut">
              <a:rPr lang="nl-NL"/>
              <a:pPr>
                <a:defRPr/>
              </a:pPr>
              <a:t>11-10-2013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Klik om de tekststijl van het model te bewerken</a:t>
            </a:r>
          </a:p>
          <a:p>
            <a:pPr lvl="1"/>
            <a:r>
              <a:rPr lang="en-US" noProof="0" smtClean="0"/>
              <a:t>Tweede niveau</a:t>
            </a:r>
          </a:p>
          <a:p>
            <a:pPr lvl="2"/>
            <a:r>
              <a:rPr lang="en-US" noProof="0" smtClean="0"/>
              <a:t>Derde niveau</a:t>
            </a:r>
          </a:p>
          <a:p>
            <a:pPr lvl="3"/>
            <a:r>
              <a:rPr lang="en-US" noProof="0" smtClean="0"/>
              <a:t>Vierde niveau</a:t>
            </a:r>
          </a:p>
          <a:p>
            <a:pPr lvl="4"/>
            <a:r>
              <a:rPr lang="en-US" noProof="0" smtClean="0"/>
              <a:t>Vijfde niveau</a:t>
            </a:r>
            <a:endParaRPr lang="nl-NL" noProof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26BCE83-5BF8-4675-A69E-F494A61C98F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713725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FB790-6AAF-4277-9375-A4DEDFDE7F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D449C-FF76-6F45-B556-F07727A73F5F}" type="slidenum">
              <a:rPr lang="nl-NL" smtClean="0"/>
              <a:pPr/>
              <a:t>11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CD449C-FF76-6F45-B556-F07727A73F5F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178C43-3E10-49A4-9609-5C6A5663E6DD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36779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dirty="0" smtClean="0">
              <a:ea typeface="ヒラギノ角ゴ Pro W3"/>
              <a:cs typeface="ヒラギノ角ゴ Pro W3"/>
            </a:endParaRPr>
          </a:p>
          <a:p>
            <a:endParaRPr lang="nl-NL" dirty="0" smtClean="0">
              <a:ea typeface="ヒラギノ角ゴ Pro W3"/>
              <a:cs typeface="ヒラギノ角ゴ Pro W3"/>
            </a:endParaRPr>
          </a:p>
        </p:txBody>
      </p:sp>
      <p:sp>
        <p:nvSpPr>
          <p:cNvPr id="2253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67D5-86C9-41A0-BD15-2AA3080F5724}" type="slidenum">
              <a:rPr lang="nl-NL" smtClean="0">
                <a:ea typeface="ヒラギノ角ゴ Pro W3"/>
                <a:cs typeface="ヒラギノ角ゴ Pro W3"/>
              </a:rPr>
              <a:pPr/>
              <a:t>15</a:t>
            </a:fld>
            <a:endParaRPr lang="nl-NL" smtClean="0">
              <a:ea typeface="ヒラギノ角ゴ Pro W3"/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AF4158-6F5A-4730-B103-88F549E35F88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580627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C1746D-FCCE-4156-BCF9-5418214EF5BA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58753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nl-NL" smtClean="0"/>
          </a:p>
          <a:p>
            <a:endParaRPr lang="nl-NL" smtClean="0"/>
          </a:p>
          <a:p>
            <a:endParaRPr lang="nl-NL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C1746D-FCCE-4156-BCF9-5418214EF5BA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587539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23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heeft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specificatie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gelezen</a:t>
            </a:r>
            <a:r>
              <a:rPr lang="en-US" baseline="0" dirty="0" smtClean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25</a:t>
            </a:fld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28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29</a:t>
            </a:fld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30</a:t>
            </a:fld>
            <a:endParaRPr lang="nl-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34</a:t>
            </a:fld>
            <a:endParaRPr lang="nl-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44</a:t>
            </a:fld>
            <a:endParaRPr lang="nl-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45</a:t>
            </a:fld>
            <a:endParaRPr lang="nl-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>
                <a:solidFill>
                  <a:prstClr val="black"/>
                </a:solidFill>
              </a:rPr>
              <a:pPr>
                <a:defRPr/>
              </a:pPr>
              <a:t>46</a:t>
            </a:fld>
            <a:endParaRPr lang="nl-N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Opbouw:</a:t>
            </a:r>
          </a:p>
          <a:p>
            <a:pPr marL="228600" indent="-228600">
              <a:buAutoNum type="arabicPeriod"/>
            </a:pPr>
            <a:r>
              <a:rPr lang="nl-NL" dirty="0" smtClean="0"/>
              <a:t>Gemeenteblokken</a:t>
            </a:r>
          </a:p>
          <a:p>
            <a:pPr marL="228600" indent="-228600">
              <a:buAutoNum type="arabicPeriod"/>
            </a:pPr>
            <a:r>
              <a:rPr lang="nl-NL" dirty="0" smtClean="0"/>
              <a:t>Landelijke blokken</a:t>
            </a:r>
          </a:p>
          <a:p>
            <a:pPr marL="228600" indent="-228600">
              <a:buAutoNum type="arabicPeriod"/>
            </a:pPr>
            <a:r>
              <a:rPr lang="nl-NL" dirty="0" smtClean="0"/>
              <a:t>Koppelingen &amp; legenda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09C97-90BF-4D2E-A274-E81BCF12C074}" type="slidenum">
              <a:rPr lang="nl-NL" smtClean="0">
                <a:solidFill>
                  <a:prstClr val="black"/>
                </a:solidFill>
              </a:rPr>
              <a:pPr/>
              <a:t>5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8252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6BCE83-5BF8-4675-A69E-F494A61C98F0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58022-025B-4F35-BD46-CD6AC0A18C32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905A5-CFE8-49DA-8560-DA21A7302FA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48463" y="1412875"/>
            <a:ext cx="1949450" cy="4392613"/>
          </a:xfrm>
        </p:spPr>
        <p:txBody>
          <a:bodyPr vert="eaVert"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00113" y="1412875"/>
            <a:ext cx="5695950" cy="4392613"/>
          </a:xfrm>
        </p:spPr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306331-1709-4779-863D-8D8FB63A9B1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31035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5AF7D-F5C8-4AB4-83E0-64F40CA206A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00113" y="2276475"/>
            <a:ext cx="38227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75213" y="2276475"/>
            <a:ext cx="38227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86E24-E32E-42DC-9D30-0E1A51B38A5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050AE-F0EE-472C-9E73-086751195ED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01FC8-17DC-46FE-9146-E754ECDCFFB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917EB-A3A3-4713-8C23-9D6F68E7CEC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013AA-47F6-4685-A2E2-BF1FD4BDF73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Klik om de tekststijl van het model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ABEFF-01D2-44AF-B621-9BCA1FA9FDF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AEDD7-9D5D-429D-8F64-D3265061EA7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3094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412875"/>
            <a:ext cx="764381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76475"/>
            <a:ext cx="77978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021388"/>
            <a:ext cx="2735263" cy="288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021388"/>
            <a:ext cx="2895600" cy="288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b="1">
                <a:solidFill>
                  <a:schemeClr val="bg1"/>
                </a:solidFill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021388"/>
            <a:ext cx="2133600" cy="288925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510855A-52CA-42A6-8F05-DE17CE7318F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ftestplatform.nl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new.kinggemeenten.nl/gemma/stuf/stuf-testplatform" TargetMode="Externa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ew.kinggemeenten.nl/operatie-nup/ondersteuning/binnengemeentelijke-keten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oftwarecatalogus.nl/zoeken/softwareproducten/standaarden/11" TargetMode="External"/><Relationship Id="rId5" Type="http://schemas.openxmlformats.org/officeDocument/2006/relationships/hyperlink" Target="http://new.kinggemeenten.nl/operatie-nup/ondersteuning/leveranciersmanagement" TargetMode="External"/><Relationship Id="rId4" Type="http://schemas.openxmlformats.org/officeDocument/2006/relationships/hyperlink" Target="https://www.softwarecatalogus.nl/overzichten/standaarde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492896"/>
            <a:ext cx="8512236" cy="2663825"/>
          </a:xfrm>
        </p:spPr>
        <p:txBody>
          <a:bodyPr/>
          <a:lstStyle/>
          <a:p>
            <a:r>
              <a:rPr lang="nl-N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Kennissessie/instructie </a:t>
            </a:r>
            <a:br>
              <a:rPr lang="nl-N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nl-NL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StUF Testplatform en testset Zaak- en Document services</a:t>
            </a:r>
            <a:endParaRPr lang="nl-NL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42874" y="6093296"/>
            <a:ext cx="900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bg1"/>
                </a:solidFill>
              </a:rPr>
              <a:t>Jan Brinkkemper en Peter Klaver</a:t>
            </a:r>
            <a:r>
              <a:rPr lang="nl-NL" sz="1400" b="1" dirty="0">
                <a:solidFill>
                  <a:schemeClr val="bg1"/>
                </a:solidFill>
              </a:rPr>
              <a:t>	</a:t>
            </a:r>
            <a:r>
              <a:rPr lang="nl-NL" sz="1400" b="1" dirty="0" smtClean="0">
                <a:solidFill>
                  <a:schemeClr val="bg1"/>
                </a:solidFill>
              </a:rPr>
              <a:t>			     Woerden 1 oktober 2013</a:t>
            </a:r>
            <a:endParaRPr lang="nl-NL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802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 StUF Testplatform</a:t>
            </a:r>
          </a:p>
          <a:p>
            <a:r>
              <a:rPr lang="nl-NL" dirty="0" smtClean="0"/>
              <a:t>Uitgangspunten</a:t>
            </a:r>
            <a:endParaRPr lang="en-US" dirty="0" smtClean="0"/>
          </a:p>
          <a:p>
            <a:r>
              <a:rPr lang="nl-NL" dirty="0" smtClean="0"/>
              <a:t>Testscope</a:t>
            </a:r>
            <a:endParaRPr lang="en-US" dirty="0" smtClean="0"/>
          </a:p>
          <a:p>
            <a:r>
              <a:rPr lang="nl-NL" dirty="0" smtClean="0"/>
              <a:t>Ad Hoc en Scenario testen</a:t>
            </a:r>
          </a:p>
          <a:p>
            <a:r>
              <a:rPr lang="nl-NL" dirty="0" smtClean="0"/>
              <a:t>Testregels en testresultaten (werking)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het StUF Testplatform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b="0" dirty="0" smtClean="0"/>
              <a:t>Online testvoorziening (</a:t>
            </a:r>
            <a:r>
              <a:rPr lang="nl-NL" sz="2400" b="0" dirty="0" smtClean="0">
                <a:hlinkClick r:id="rId3"/>
              </a:rPr>
              <a:t>www.stuftestplatform.nl</a:t>
            </a:r>
            <a:r>
              <a:rPr lang="nl-NL" sz="2400" b="0" dirty="0" smtClean="0"/>
              <a:t>)</a:t>
            </a:r>
          </a:p>
          <a:p>
            <a:r>
              <a:rPr lang="nl-NL" sz="2400" b="0" dirty="0" smtClean="0"/>
              <a:t>StUF 3.x berichten</a:t>
            </a:r>
          </a:p>
          <a:p>
            <a:r>
              <a:rPr lang="nl-NL" sz="2400" b="0" dirty="0" smtClean="0"/>
              <a:t>Gebruik:</a:t>
            </a:r>
          </a:p>
          <a:p>
            <a:pPr lvl="1"/>
            <a:r>
              <a:rPr lang="nl-NL" sz="2000" dirty="0" smtClean="0"/>
              <a:t>Leveranciers bij ontwikkelen en testen </a:t>
            </a:r>
            <a:br>
              <a:rPr lang="nl-NL" sz="2000" dirty="0" smtClean="0"/>
            </a:br>
            <a:r>
              <a:rPr lang="nl-NL" sz="2000" dirty="0" smtClean="0"/>
              <a:t>(web) services</a:t>
            </a:r>
          </a:p>
          <a:p>
            <a:pPr lvl="1"/>
            <a:r>
              <a:rPr lang="nl-NL" sz="2000" dirty="0" smtClean="0"/>
              <a:t>Gemeenten binnen acceptatieproces van software </a:t>
            </a:r>
            <a:br>
              <a:rPr lang="nl-NL" sz="2000" dirty="0" smtClean="0"/>
            </a:br>
            <a:r>
              <a:rPr lang="nl-NL" sz="2000" dirty="0" smtClean="0"/>
              <a:t>(voorschrijven) </a:t>
            </a:r>
          </a:p>
          <a:p>
            <a:r>
              <a:rPr lang="nl-NL" sz="2400" b="0" dirty="0" smtClean="0"/>
              <a:t>Ad hoc en scenario testen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1267733"/>
            <a:ext cx="7643812" cy="792163"/>
          </a:xfrm>
        </p:spPr>
        <p:txBody>
          <a:bodyPr/>
          <a:lstStyle/>
          <a:p>
            <a:r>
              <a:rPr lang="nl-NL" dirty="0" smtClean="0"/>
              <a:t>Testscope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4213" y="1561876"/>
            <a:ext cx="8459787" cy="4525962"/>
          </a:xfrm>
        </p:spPr>
        <p:txBody>
          <a:bodyPr/>
          <a:lstStyle/>
          <a:p>
            <a:pPr lvl="1"/>
            <a:endParaRPr lang="nl-NL" sz="2000" b="1" dirty="0" smtClean="0"/>
          </a:p>
          <a:p>
            <a:r>
              <a:rPr lang="nl-NL" sz="2000" dirty="0" smtClean="0"/>
              <a:t>StUF 3.01 (onderlaag) </a:t>
            </a:r>
          </a:p>
          <a:p>
            <a:r>
              <a:rPr lang="nl-NL" sz="2000" dirty="0" smtClean="0"/>
              <a:t>StUF protocolbindingen 3.02 * (incl. Digikopp. 2.0)</a:t>
            </a:r>
          </a:p>
          <a:p>
            <a:r>
              <a:rPr lang="nl-NL" sz="2000" dirty="0" smtClean="0"/>
              <a:t>StUF BG 3.10 (incl. Berichtcat. BAG)</a:t>
            </a:r>
          </a:p>
          <a:p>
            <a:r>
              <a:rPr lang="nl-NL" sz="2000" dirty="0" smtClean="0"/>
              <a:t>StUF ZKN 3.10 </a:t>
            </a:r>
          </a:p>
          <a:p>
            <a:r>
              <a:rPr lang="de-DE" sz="2000" dirty="0" smtClean="0"/>
              <a:t>StUF WOZ (o.a. tbv LV WOZ conformiteitstoets)</a:t>
            </a:r>
          </a:p>
          <a:p>
            <a:r>
              <a:rPr lang="de-DE" sz="2000" dirty="0" smtClean="0"/>
              <a:t>StUF EF </a:t>
            </a:r>
          </a:p>
          <a:p>
            <a:r>
              <a:rPr lang="nl-NL" sz="2000" dirty="0" smtClean="0"/>
              <a:t>Standaard zaak - en document services *</a:t>
            </a:r>
          </a:p>
          <a:p>
            <a:pPr lvl="1">
              <a:buNone/>
            </a:pPr>
            <a:endParaRPr lang="nl-NL" sz="1600" b="0" dirty="0" smtClean="0"/>
          </a:p>
          <a:p>
            <a:pPr lvl="1">
              <a:buNone/>
            </a:pPr>
            <a:r>
              <a:rPr lang="nl-NL" sz="1600" b="0" dirty="0" smtClean="0"/>
              <a:t>*) </a:t>
            </a:r>
            <a:r>
              <a:rPr lang="nl-NL" sz="1600" dirty="0" smtClean="0"/>
              <a:t>Testbaar met scenariotesten</a:t>
            </a:r>
            <a:endParaRPr lang="nl-NL" sz="1600" b="0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948644"/>
            <a:ext cx="7643812" cy="792163"/>
          </a:xfrm>
        </p:spPr>
        <p:txBody>
          <a:bodyPr/>
          <a:lstStyle/>
          <a:p>
            <a:r>
              <a:rPr lang="nl-NL" dirty="0" smtClean="0"/>
              <a:t>Schematische weergave </a:t>
            </a:r>
            <a:r>
              <a:rPr lang="nl-NL" dirty="0" err="1" smtClean="0"/>
              <a:t>StUF</a:t>
            </a:r>
            <a:r>
              <a:rPr lang="nl-NL" dirty="0" smtClean="0"/>
              <a:t> Testplatform</a:t>
            </a:r>
            <a:endParaRPr lang="nl-NL" dirty="0"/>
          </a:p>
        </p:txBody>
      </p:sp>
      <p:sp>
        <p:nvSpPr>
          <p:cNvPr id="4" name="Kubus 3"/>
          <p:cNvSpPr/>
          <p:nvPr/>
        </p:nvSpPr>
        <p:spPr>
          <a:xfrm>
            <a:off x="227013" y="1844675"/>
            <a:ext cx="1439862" cy="103822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 testen software</a:t>
            </a:r>
          </a:p>
        </p:txBody>
      </p:sp>
      <p:sp>
        <p:nvSpPr>
          <p:cNvPr id="5" name="Tekstvak 36"/>
          <p:cNvSpPr txBox="1">
            <a:spLocks noChangeArrowheads="1"/>
          </p:cNvSpPr>
          <p:nvPr/>
        </p:nvSpPr>
        <p:spPr bwMode="auto">
          <a:xfrm>
            <a:off x="488950" y="5410200"/>
            <a:ext cx="1274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nl-NL" sz="2000" i="1"/>
              <a:t>Tester(s</a:t>
            </a:r>
            <a:r>
              <a:rPr lang="nl-NL" sz="2400" i="1"/>
              <a:t>)</a:t>
            </a:r>
          </a:p>
        </p:txBody>
      </p:sp>
      <p:pic>
        <p:nvPicPr>
          <p:cNvPr id="6" name="Picture 6" descr="http://icons.iconarchive.com/icons/deleket/scrap/256/User-3-ic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2138" y="4429125"/>
            <a:ext cx="9810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User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4425" y="4468813"/>
            <a:ext cx="98107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vak 40"/>
          <p:cNvSpPr txBox="1">
            <a:spLocks noChangeArrowheads="1"/>
          </p:cNvSpPr>
          <p:nvPr/>
        </p:nvSpPr>
        <p:spPr bwMode="auto">
          <a:xfrm>
            <a:off x="3205163" y="5410200"/>
            <a:ext cx="22463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nl-NL" i="1"/>
              <a:t>Testcoordinator</a:t>
            </a:r>
          </a:p>
          <a:p>
            <a:pPr eaLnBrk="1" hangingPunct="1"/>
            <a:r>
              <a:rPr lang="nl-NL" sz="1400" i="1"/>
              <a:t>1 per organisatie</a:t>
            </a:r>
          </a:p>
        </p:txBody>
      </p:sp>
      <p:pic>
        <p:nvPicPr>
          <p:cNvPr id="9" name="Picture 2" descr="User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3488" y="4389438"/>
            <a:ext cx="1062037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User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9800" y="4281488"/>
            <a:ext cx="1060450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kstvak 47"/>
          <p:cNvSpPr txBox="1">
            <a:spLocks noChangeArrowheads="1"/>
          </p:cNvSpPr>
          <p:nvPr/>
        </p:nvSpPr>
        <p:spPr bwMode="auto">
          <a:xfrm>
            <a:off x="6667500" y="5343525"/>
            <a:ext cx="23399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nl-NL" i="1"/>
              <a:t>Beheerder</a:t>
            </a:r>
          </a:p>
          <a:p>
            <a:pPr eaLnBrk="1" hangingPunct="1"/>
            <a:r>
              <a:rPr lang="nl-NL" i="1"/>
              <a:t>Testplatform</a:t>
            </a:r>
          </a:p>
          <a:p>
            <a:pPr eaLnBrk="1" hangingPunct="1"/>
            <a:r>
              <a:rPr lang="nl-NL" sz="1400" i="1"/>
              <a:t>(KING)</a:t>
            </a:r>
          </a:p>
        </p:txBody>
      </p:sp>
      <p:sp>
        <p:nvSpPr>
          <p:cNvPr id="12" name="Afgeronde rechthoek 11"/>
          <p:cNvSpPr/>
          <p:nvPr/>
        </p:nvSpPr>
        <p:spPr>
          <a:xfrm>
            <a:off x="2000250" y="1844675"/>
            <a:ext cx="6448425" cy="2355850"/>
          </a:xfrm>
          <a:prstGeom prst="roundRect">
            <a:avLst/>
          </a:prstGeom>
          <a:solidFill>
            <a:srgbClr val="FF903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nl-NL" dirty="0"/>
              <a:t>StUF Testplatform</a:t>
            </a:r>
          </a:p>
        </p:txBody>
      </p:sp>
      <p:sp>
        <p:nvSpPr>
          <p:cNvPr id="13" name="Afgeronde rechthoek 12"/>
          <p:cNvSpPr/>
          <p:nvPr/>
        </p:nvSpPr>
        <p:spPr>
          <a:xfrm>
            <a:off x="2165350" y="3505200"/>
            <a:ext cx="6121400" cy="542925"/>
          </a:xfrm>
          <a:prstGeom prst="roundRect">
            <a:avLst/>
          </a:prstGeom>
          <a:solidFill>
            <a:srgbClr val="ED0C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b="0" dirty="0"/>
              <a:t>Gebruikersfuncties</a:t>
            </a:r>
          </a:p>
        </p:txBody>
      </p:sp>
      <p:sp>
        <p:nvSpPr>
          <p:cNvPr id="14" name="Afgeronde rechthoek 13"/>
          <p:cNvSpPr/>
          <p:nvPr/>
        </p:nvSpPr>
        <p:spPr>
          <a:xfrm>
            <a:off x="2122488" y="2036763"/>
            <a:ext cx="1082675" cy="914400"/>
          </a:xfrm>
          <a:prstGeom prst="roundRect">
            <a:avLst/>
          </a:prstGeom>
          <a:solidFill>
            <a:srgbClr val="ED0C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b="0" dirty="0"/>
              <a:t>Web service</a:t>
            </a:r>
          </a:p>
        </p:txBody>
      </p:sp>
      <p:cxnSp>
        <p:nvCxnSpPr>
          <p:cNvPr id="15" name="Rechte verbindingslijn met pijl 14"/>
          <p:cNvCxnSpPr/>
          <p:nvPr/>
        </p:nvCxnSpPr>
        <p:spPr>
          <a:xfrm flipV="1">
            <a:off x="2165350" y="4052888"/>
            <a:ext cx="649288" cy="5667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>
            <a:endCxn id="13" idx="2"/>
          </p:cNvCxnSpPr>
          <p:nvPr/>
        </p:nvCxnSpPr>
        <p:spPr>
          <a:xfrm rot="5400000" flipH="1" flipV="1">
            <a:off x="4552156" y="4131469"/>
            <a:ext cx="757238" cy="5905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 rot="16200000" flipV="1">
            <a:off x="5986462" y="4124326"/>
            <a:ext cx="752475" cy="609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Afgeronde rechthoek 17"/>
          <p:cNvSpPr/>
          <p:nvPr/>
        </p:nvSpPr>
        <p:spPr>
          <a:xfrm>
            <a:off x="1343025" y="2359025"/>
            <a:ext cx="323850" cy="268288"/>
          </a:xfrm>
          <a:prstGeom prst="roundRect">
            <a:avLst/>
          </a:prstGeom>
          <a:solidFill>
            <a:srgbClr val="ED0C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b="0" dirty="0"/>
          </a:p>
        </p:txBody>
      </p:sp>
      <p:cxnSp>
        <p:nvCxnSpPr>
          <p:cNvPr id="19" name="Rechte verbindingslijn met pijl 18"/>
          <p:cNvCxnSpPr>
            <a:endCxn id="14" idx="1"/>
          </p:cNvCxnSpPr>
          <p:nvPr/>
        </p:nvCxnSpPr>
        <p:spPr>
          <a:xfrm>
            <a:off x="1533525" y="2493963"/>
            <a:ext cx="588963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Afgeronde rechthoek 19"/>
          <p:cNvSpPr/>
          <p:nvPr/>
        </p:nvSpPr>
        <p:spPr>
          <a:xfrm>
            <a:off x="4070350" y="2493963"/>
            <a:ext cx="1504950" cy="601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Ad hoc testen</a:t>
            </a:r>
          </a:p>
        </p:txBody>
      </p:sp>
      <p:sp>
        <p:nvSpPr>
          <p:cNvPr id="21" name="Afgeronde rechthoek 20"/>
          <p:cNvSpPr/>
          <p:nvPr/>
        </p:nvSpPr>
        <p:spPr>
          <a:xfrm>
            <a:off x="6057900" y="2493963"/>
            <a:ext cx="1504950" cy="6016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>
                <a:solidFill>
                  <a:schemeClr val="tx1"/>
                </a:solidFill>
              </a:rPr>
              <a:t>Scenario testen</a:t>
            </a:r>
          </a:p>
        </p:txBody>
      </p:sp>
    </p:spTree>
    <p:extLst>
      <p:ext uri="{BB962C8B-B14F-4D97-AF65-F5344CB8AC3E}">
        <p14:creationId xmlns:p14="http://schemas.microsoft.com/office/powerpoint/2010/main" xmlns="" val="337877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69699" y="1042760"/>
            <a:ext cx="7942262" cy="725488"/>
          </a:xfrm>
        </p:spPr>
        <p:txBody>
          <a:bodyPr/>
          <a:lstStyle/>
          <a:p>
            <a:pPr algn="l" eaLnBrk="1" hangingPunct="1"/>
            <a:r>
              <a:rPr lang="nl-NL" sz="3200" b="1" dirty="0" smtClean="0"/>
              <a:t>Ad hoc testen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8388350" cy="3605212"/>
          </a:xfrm>
        </p:spPr>
        <p:txBody>
          <a:bodyPr lIns="90000" tIns="46800" rIns="90000" bIns="46800"/>
          <a:lstStyle/>
          <a:p>
            <a:pPr>
              <a:spcAft>
                <a:spcPts val="800"/>
              </a:spcAft>
            </a:pP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Bedoelt om een enkel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StUF-bericht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‘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on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</a:t>
            </a:r>
            <a:r>
              <a:rPr lang="nl-NL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fly</a:t>
            </a: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’ te testen</a:t>
            </a:r>
          </a:p>
          <a:p>
            <a:pPr>
              <a:spcAft>
                <a:spcPts val="800"/>
              </a:spcAft>
            </a:pP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XML bericht kopiëren in tekstvak via grafische user interface (GUI) van tester</a:t>
            </a:r>
          </a:p>
          <a:p>
            <a:pPr>
              <a:spcAft>
                <a:spcPts val="800"/>
              </a:spcAft>
            </a:pP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Bericht wordt getest/gevalideerd door StUF Testplatform</a:t>
            </a:r>
          </a:p>
          <a:p>
            <a:pPr>
              <a:spcAft>
                <a:spcPts val="800"/>
              </a:spcAft>
            </a:pPr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Resultaten direct zichtbaar</a:t>
            </a:r>
          </a:p>
          <a:p>
            <a:endParaRPr lang="nl-NL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" y="0"/>
            <a:ext cx="916305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219325" y="303213"/>
            <a:ext cx="6178550" cy="725487"/>
          </a:xfrm>
          <a:prstGeom prst="rect">
            <a:avLst/>
          </a:prstGeom>
          <a:solidFill>
            <a:schemeClr val="bg1"/>
          </a:solidFill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nl-NL" sz="4000" dirty="0" smtClean="0"/>
              <a:t>Ad hoc testen – voorbeeld</a:t>
            </a:r>
          </a:p>
        </p:txBody>
      </p:sp>
      <p:sp>
        <p:nvSpPr>
          <p:cNvPr id="12292" name="Tekstvak 4"/>
          <p:cNvSpPr txBox="1">
            <a:spLocks noChangeArrowheads="1"/>
          </p:cNvSpPr>
          <p:nvPr/>
        </p:nvSpPr>
        <p:spPr bwMode="auto">
          <a:xfrm>
            <a:off x="1841500" y="2611438"/>
            <a:ext cx="2322513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2800">
                <a:solidFill>
                  <a:srgbClr val="CC0068"/>
                </a:solidFill>
              </a:rPr>
              <a:t>Te testen</a:t>
            </a:r>
          </a:p>
          <a:p>
            <a:r>
              <a:rPr lang="nl-NL" sz="2800" i="1">
                <a:solidFill>
                  <a:srgbClr val="CC0068"/>
                </a:solidFill>
              </a:rPr>
              <a:t>StUF</a:t>
            </a:r>
            <a:r>
              <a:rPr lang="nl-NL" sz="2800">
                <a:solidFill>
                  <a:srgbClr val="CC0068"/>
                </a:solidFill>
              </a:rPr>
              <a:t> bericht</a:t>
            </a:r>
          </a:p>
        </p:txBody>
      </p:sp>
      <p:sp>
        <p:nvSpPr>
          <p:cNvPr id="12293" name="Tekstvak 6"/>
          <p:cNvSpPr txBox="1">
            <a:spLocks noChangeArrowheads="1"/>
          </p:cNvSpPr>
          <p:nvPr/>
        </p:nvSpPr>
        <p:spPr bwMode="auto">
          <a:xfrm>
            <a:off x="5722938" y="2827338"/>
            <a:ext cx="2397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2800">
                <a:solidFill>
                  <a:srgbClr val="CC0068"/>
                </a:solidFill>
              </a:rPr>
              <a:t>Testresultaat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69699" y="999218"/>
            <a:ext cx="7942262" cy="725488"/>
          </a:xfrm>
        </p:spPr>
        <p:txBody>
          <a:bodyPr/>
          <a:lstStyle/>
          <a:p>
            <a:pPr algn="l" eaLnBrk="1" hangingPunct="1"/>
            <a:r>
              <a:rPr lang="nl-NL" sz="3200" b="1" dirty="0" smtClean="0"/>
              <a:t>Scenario testen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8388350" cy="3605212"/>
          </a:xfrm>
        </p:spPr>
        <p:txBody>
          <a:bodyPr lIns="90000" tIns="46800" rIns="90000" bIns="46800"/>
          <a:lstStyle/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Bedoelt om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applicatie-applicatie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koppeling te testen</a:t>
            </a:r>
          </a:p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Testen via webservice</a:t>
            </a:r>
          </a:p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Scenario moet door tester klaargezet worden via GUI</a:t>
            </a:r>
          </a:p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Testvoorziening kan zich gedragen als </a:t>
            </a:r>
            <a:r>
              <a:rPr lang="nl-NL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client</a:t>
            </a: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server voor zowel vraag/antwoord als kennisgeving interactiepatronen</a:t>
            </a:r>
          </a:p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Scenario bestaat uit 1 of meerdere request/response berichten en/of kennisgevingen</a:t>
            </a:r>
          </a:p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Mogelijkheid om context te testen</a:t>
            </a:r>
          </a:p>
          <a:p>
            <a:pPr>
              <a:spcAft>
                <a:spcPts val="800"/>
              </a:spcAft>
            </a:pPr>
            <a:r>
              <a:rPr lang="nl-NL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Resultaten worden opgeslagen en kunnen via GUI ingezien worden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hoek 23"/>
          <p:cNvSpPr/>
          <p:nvPr/>
        </p:nvSpPr>
        <p:spPr>
          <a:xfrm>
            <a:off x="4791075" y="3165577"/>
            <a:ext cx="1712913" cy="1171575"/>
          </a:xfrm>
          <a:prstGeom prst="rect">
            <a:avLst/>
          </a:prstGeom>
          <a:solidFill>
            <a:srgbClr val="8D3291">
              <a:lumMod val="40000"/>
              <a:lumOff val="60000"/>
            </a:srgbClr>
          </a:soli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Zaak </a:t>
            </a:r>
            <a:r>
              <a:rPr kumimoji="0" lang="nl-NL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systeem</a:t>
            </a:r>
          </a:p>
        </p:txBody>
      </p:sp>
      <p:sp>
        <p:nvSpPr>
          <p:cNvPr id="25" name="Rechthoek 24"/>
          <p:cNvSpPr/>
          <p:nvPr/>
        </p:nvSpPr>
        <p:spPr>
          <a:xfrm>
            <a:off x="1066800" y="1684440"/>
            <a:ext cx="1712913" cy="4198937"/>
          </a:xfrm>
          <a:prstGeom prst="rect">
            <a:avLst/>
          </a:prstGeom>
          <a:solidFill>
            <a:srgbClr val="F47339"/>
          </a:solidFill>
          <a:ln w="25400" cap="flat" cmpd="sng" algn="ctr">
            <a:solidFill>
              <a:srgbClr val="F47339">
                <a:shade val="50000"/>
              </a:srgb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>StUF Test platform </a:t>
            </a:r>
          </a:p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/>
            </a:r>
            <a:br>
              <a:rPr kumimoji="0" lang="nl-NL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</a:br>
            <a:endParaRPr kumimoji="0" lang="nl-NL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cs typeface="Verdana"/>
            </a:endParaRPr>
          </a:p>
        </p:txBody>
      </p:sp>
      <p:pic>
        <p:nvPicPr>
          <p:cNvPr id="26" name="Picture 2" descr="User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43165"/>
            <a:ext cx="1062038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kstvak 13"/>
          <p:cNvSpPr txBox="1">
            <a:spLocks noChangeArrowheads="1"/>
          </p:cNvSpPr>
          <p:nvPr/>
        </p:nvSpPr>
        <p:spPr bwMode="auto">
          <a:xfrm>
            <a:off x="5184775" y="2608365"/>
            <a:ext cx="963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Tester</a:t>
            </a:r>
            <a:endParaRPr kumimoji="0" lang="nl-NL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28" name="Tekstvak 14"/>
          <p:cNvSpPr txBox="1">
            <a:spLocks noChangeArrowheads="1"/>
          </p:cNvSpPr>
          <p:nvPr/>
        </p:nvSpPr>
        <p:spPr bwMode="auto">
          <a:xfrm>
            <a:off x="2869067" y="1713922"/>
            <a:ext cx="20345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Activeert scenario</a:t>
            </a:r>
          </a:p>
        </p:txBody>
      </p:sp>
      <p:cxnSp>
        <p:nvCxnSpPr>
          <p:cNvPr id="29" name="Rechte verbindingslijn met pijl 28"/>
          <p:cNvCxnSpPr/>
          <p:nvPr/>
        </p:nvCxnSpPr>
        <p:spPr>
          <a:xfrm rot="10800000">
            <a:off x="2819400" y="2221015"/>
            <a:ext cx="1943100" cy="158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30" name="Picture 2" descr="User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5190" y="4518127"/>
            <a:ext cx="1062038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kstvak 36"/>
          <p:cNvSpPr txBox="1">
            <a:spLocks noChangeArrowheads="1"/>
          </p:cNvSpPr>
          <p:nvPr/>
        </p:nvSpPr>
        <p:spPr bwMode="auto">
          <a:xfrm>
            <a:off x="5407478" y="5526870"/>
            <a:ext cx="963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Tester</a:t>
            </a:r>
            <a:endParaRPr kumimoji="0" lang="nl-NL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32" name="Tekstvak 37"/>
          <p:cNvSpPr txBox="1">
            <a:spLocks noChangeArrowheads="1"/>
          </p:cNvSpPr>
          <p:nvPr/>
        </p:nvSpPr>
        <p:spPr bwMode="auto">
          <a:xfrm>
            <a:off x="2770642" y="4693659"/>
            <a:ext cx="268855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Opvragen testresultaten</a:t>
            </a:r>
          </a:p>
        </p:txBody>
      </p:sp>
      <p:cxnSp>
        <p:nvCxnSpPr>
          <p:cNvPr id="33" name="Rechte verbindingslijn met pijl 32"/>
          <p:cNvCxnSpPr/>
          <p:nvPr/>
        </p:nvCxnSpPr>
        <p:spPr>
          <a:xfrm>
            <a:off x="2819400" y="5094390"/>
            <a:ext cx="2434771" cy="14639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4" name="Afgeronde rechthoek 33"/>
          <p:cNvSpPr/>
          <p:nvPr/>
        </p:nvSpPr>
        <p:spPr>
          <a:xfrm>
            <a:off x="4791075" y="3338615"/>
            <a:ext cx="325438" cy="839787"/>
          </a:xfrm>
          <a:prstGeom prst="roundRect">
            <a:avLst/>
          </a:prstGeom>
          <a:solidFill>
            <a:srgbClr val="ED0C8B"/>
          </a:solidFill>
          <a:ln w="25400" cap="flat" cmpd="sng" algn="ctr">
            <a:solidFill>
              <a:srgbClr val="F4733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cs typeface="Verdana"/>
            </a:endParaRPr>
          </a:p>
        </p:txBody>
      </p:sp>
      <p:sp>
        <p:nvSpPr>
          <p:cNvPr id="35" name="Afgeronde rechthoek 34"/>
          <p:cNvSpPr/>
          <p:nvPr/>
        </p:nvSpPr>
        <p:spPr>
          <a:xfrm>
            <a:off x="2455863" y="3338615"/>
            <a:ext cx="323850" cy="839787"/>
          </a:xfrm>
          <a:prstGeom prst="roundRect">
            <a:avLst/>
          </a:prstGeom>
          <a:solidFill>
            <a:srgbClr val="ED0C8B"/>
          </a:solidFill>
          <a:ln w="25400" cap="flat" cmpd="sng" algn="ctr">
            <a:solidFill>
              <a:srgbClr val="F47339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cs typeface="Verdana"/>
            </a:endParaRPr>
          </a:p>
        </p:txBody>
      </p:sp>
      <p:sp>
        <p:nvSpPr>
          <p:cNvPr id="36" name="Tekstvak 46"/>
          <p:cNvSpPr txBox="1">
            <a:spLocks noChangeArrowheads="1"/>
          </p:cNvSpPr>
          <p:nvPr/>
        </p:nvSpPr>
        <p:spPr bwMode="auto">
          <a:xfrm>
            <a:off x="1077913" y="2611540"/>
            <a:ext cx="1511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Testplatform gedraagt zich als Zaaksysteem</a:t>
            </a:r>
            <a:endParaRPr kumimoji="0" lang="nl-NL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37" name="Tekstvak 48"/>
          <p:cNvSpPr txBox="1">
            <a:spLocks noChangeArrowheads="1"/>
          </p:cNvSpPr>
          <p:nvPr/>
        </p:nvSpPr>
        <p:spPr bwMode="auto">
          <a:xfrm>
            <a:off x="1077913" y="3338615"/>
            <a:ext cx="16065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Inkomende berichten worden beoordeeld en standaard antwoorden worden geretourneerd. Na afloop kunnen resultaten opgevraagd worden</a:t>
            </a:r>
            <a:endParaRPr kumimoji="0" lang="nl-NL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anose="020B0604030504040204" pitchFamily="34" charset="0"/>
            </a:endParaRPr>
          </a:p>
        </p:txBody>
      </p:sp>
      <p:sp>
        <p:nvSpPr>
          <p:cNvPr id="38" name="Ovaal 37"/>
          <p:cNvSpPr/>
          <p:nvPr/>
        </p:nvSpPr>
        <p:spPr>
          <a:xfrm>
            <a:off x="4600575" y="2011465"/>
            <a:ext cx="419100" cy="419100"/>
          </a:xfrm>
          <a:prstGeom prst="ellipse">
            <a:avLst/>
          </a:prstGeom>
          <a:solidFill>
            <a:srgbClr val="ED0090"/>
          </a:solidFill>
          <a:ln w="25400" cap="flat" cmpd="sng" algn="ctr">
            <a:solidFill>
              <a:srgbClr val="ED009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>1</a:t>
            </a:r>
          </a:p>
        </p:txBody>
      </p:sp>
      <p:sp>
        <p:nvSpPr>
          <p:cNvPr id="39" name="Ovaal 38"/>
          <p:cNvSpPr/>
          <p:nvPr/>
        </p:nvSpPr>
        <p:spPr>
          <a:xfrm>
            <a:off x="2400300" y="2703615"/>
            <a:ext cx="419100" cy="419100"/>
          </a:xfrm>
          <a:prstGeom prst="ellipse">
            <a:avLst/>
          </a:prstGeom>
          <a:solidFill>
            <a:srgbClr val="ED0090"/>
          </a:solidFill>
          <a:ln w="25400" cap="flat" cmpd="sng" algn="ctr">
            <a:solidFill>
              <a:srgbClr val="ED009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>2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 flipH="1" flipV="1">
            <a:off x="2808289" y="3471966"/>
            <a:ext cx="2010454" cy="11463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Rechte verbindingslijn met pijl 40"/>
          <p:cNvCxnSpPr>
            <a:stCxn id="34" idx="1"/>
            <a:endCxn id="35" idx="3"/>
          </p:cNvCxnSpPr>
          <p:nvPr/>
        </p:nvCxnSpPr>
        <p:spPr>
          <a:xfrm flipH="1">
            <a:off x="2779713" y="3758509"/>
            <a:ext cx="2011362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Rechte verbindingslijn met pijl 41"/>
          <p:cNvCxnSpPr/>
          <p:nvPr/>
        </p:nvCxnSpPr>
        <p:spPr>
          <a:xfrm rot="10800000">
            <a:off x="2808288" y="4018065"/>
            <a:ext cx="1944687" cy="1587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Tekstvak 54"/>
          <p:cNvSpPr txBox="1">
            <a:spLocks noChangeArrowheads="1"/>
          </p:cNvSpPr>
          <p:nvPr/>
        </p:nvSpPr>
        <p:spPr bwMode="auto">
          <a:xfrm>
            <a:off x="3218316" y="3066698"/>
            <a:ext cx="11608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anose="020B0604030504040204" pitchFamily="34" charset="0"/>
              </a:rPr>
              <a:t>Berichten</a:t>
            </a:r>
          </a:p>
        </p:txBody>
      </p:sp>
      <p:sp>
        <p:nvSpPr>
          <p:cNvPr id="44" name="Ovaal 43"/>
          <p:cNvSpPr/>
          <p:nvPr/>
        </p:nvSpPr>
        <p:spPr>
          <a:xfrm>
            <a:off x="3594100" y="3537052"/>
            <a:ext cx="419100" cy="419100"/>
          </a:xfrm>
          <a:prstGeom prst="ellipse">
            <a:avLst/>
          </a:prstGeom>
          <a:solidFill>
            <a:srgbClr val="ED0090"/>
          </a:solidFill>
          <a:ln w="25400" cap="flat" cmpd="sng" algn="ctr">
            <a:solidFill>
              <a:srgbClr val="ED009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>3</a:t>
            </a:r>
          </a:p>
        </p:txBody>
      </p:sp>
      <p:sp>
        <p:nvSpPr>
          <p:cNvPr id="45" name="Ovaal 44"/>
          <p:cNvSpPr/>
          <p:nvPr/>
        </p:nvSpPr>
        <p:spPr>
          <a:xfrm>
            <a:off x="3594100" y="5369027"/>
            <a:ext cx="419100" cy="419100"/>
          </a:xfrm>
          <a:prstGeom prst="ellipse">
            <a:avLst/>
          </a:prstGeom>
          <a:solidFill>
            <a:srgbClr val="ED0090"/>
          </a:solidFill>
          <a:ln w="25400" cap="flat" cmpd="sng" algn="ctr">
            <a:solidFill>
              <a:srgbClr val="ED0090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cs typeface="Verdana"/>
              </a:rPr>
              <a:t>4</a:t>
            </a: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 bwMode="auto">
          <a:xfrm>
            <a:off x="669699" y="999218"/>
            <a:ext cx="7942262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3200" kern="0" dirty="0" smtClean="0"/>
              <a:t>Voorbeeld scenario testen</a:t>
            </a:r>
          </a:p>
        </p:txBody>
      </p:sp>
    </p:spTree>
    <p:extLst>
      <p:ext uri="{BB962C8B-B14F-4D97-AF65-F5344CB8AC3E}">
        <p14:creationId xmlns:p14="http://schemas.microsoft.com/office/powerpoint/2010/main" xmlns="" val="151098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98727" y="1057274"/>
            <a:ext cx="7942262" cy="725488"/>
          </a:xfrm>
        </p:spPr>
        <p:txBody>
          <a:bodyPr/>
          <a:lstStyle/>
          <a:p>
            <a:pPr algn="l" eaLnBrk="1" hangingPunct="1"/>
            <a:r>
              <a:rPr lang="nl-NL" sz="3200" dirty="0" smtClean="0"/>
              <a:t>Testregels</a:t>
            </a:r>
            <a:endParaRPr lang="nl-NL" sz="3200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773238"/>
            <a:ext cx="8388350" cy="3605212"/>
          </a:xfrm>
        </p:spPr>
        <p:txBody>
          <a:bodyPr lIns="90000" tIns="46800" rIns="90000" bIns="46800"/>
          <a:lstStyle/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Berichten worden getest op:</a:t>
            </a:r>
          </a:p>
          <a:p>
            <a:pPr lvl="1"/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XML Schemavalidatie</a:t>
            </a:r>
          </a:p>
          <a:p>
            <a:pPr lvl="1"/>
            <a:r>
              <a:rPr lang="nl-NL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Ruim 110 semantische/syntactische testregels</a:t>
            </a:r>
          </a:p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Testregels toegepast obv berichttype of scenario stap</a:t>
            </a:r>
          </a:p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Hiërarchie in testregels; Lk01 -&gt; zakLk01 ZKN -&gt; zakLk01 (Zaak- Document services)</a:t>
            </a:r>
          </a:p>
          <a:p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98727" y="1028246"/>
            <a:ext cx="7942262" cy="725488"/>
          </a:xfrm>
        </p:spPr>
        <p:txBody>
          <a:bodyPr/>
          <a:lstStyle/>
          <a:p>
            <a:pPr algn="l" eaLnBrk="1" hangingPunct="1"/>
            <a:r>
              <a:rPr lang="nl-NL" sz="3200" dirty="0" smtClean="0"/>
              <a:t>Resultaten en rapportages</a:t>
            </a:r>
            <a:endParaRPr lang="nl-NL" sz="3200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1570042"/>
            <a:ext cx="8388350" cy="3605212"/>
          </a:xfrm>
        </p:spPr>
        <p:txBody>
          <a:bodyPr lIns="90000" tIns="46800" rIns="90000" bIns="46800"/>
          <a:lstStyle/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Rapportage per uitgevoerd scenario, adhoc test</a:t>
            </a:r>
          </a:p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elke rapportage staat:</a:t>
            </a:r>
          </a:p>
          <a:p>
            <a:pPr lvl="1"/>
            <a:r>
              <a:rPr lang="nl-N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Welke berichten zijn ontvangen/verstuurd door STP (incl XML code)</a:t>
            </a:r>
          </a:p>
          <a:p>
            <a:pPr lvl="1"/>
            <a:r>
              <a:rPr lang="nl-N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regels die op elk van de berichten en/of scenariostappen zijn toegepast</a:t>
            </a:r>
          </a:p>
          <a:p>
            <a:pPr lvl="1"/>
            <a:r>
              <a:rPr lang="nl-N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Resultaat van de individuele testregel (OK, NOK, Warning)</a:t>
            </a:r>
          </a:p>
          <a:p>
            <a:pPr lvl="1"/>
            <a:r>
              <a:rPr lang="nl-NL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Indien scenariotest: eindresultaat van scenario</a:t>
            </a:r>
          </a:p>
          <a:p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Rapportage in vorm van PDF, CSV, XML of GUI Testplatform</a:t>
            </a:r>
          </a:p>
          <a:p>
            <a:r>
              <a:rPr lang="nl-NL" dirty="0" smtClean="0"/>
              <a:t>Foutloos testresultaat: </a:t>
            </a:r>
            <a:r>
              <a:rPr lang="nl-NL" b="1" dirty="0" smtClean="0"/>
              <a:t>Goede indicatie voor kwaliteit koppeling</a:t>
            </a:r>
          </a:p>
          <a:p>
            <a:pPr>
              <a:buNone/>
            </a:pPr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Introductie /kennismaking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Compliancy</a:t>
            </a:r>
            <a:endParaRPr lang="nl-NL" sz="4000" dirty="0" smtClean="0"/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Gebruik van </a:t>
            </a:r>
            <a:r>
              <a:rPr lang="nl-NL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dirty="0" smtClean="0"/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Zaak- Document services 1.0 Testset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Demo: Uitvoeren test op </a:t>
            </a:r>
            <a:r>
              <a:rPr lang="nl-NL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Testplanning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Rondvraag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667" t="32000" r="20000" b="10667"/>
          <a:stretch>
            <a:fillRect/>
          </a:stretch>
        </p:blipFill>
        <p:spPr bwMode="auto">
          <a:xfrm>
            <a:off x="-740229" y="1943108"/>
            <a:ext cx="10058440" cy="491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98727" y="1028246"/>
            <a:ext cx="7942262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E3722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Voorbeeld rapportage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2332" y="1126125"/>
            <a:ext cx="38100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98727" y="1057274"/>
            <a:ext cx="7942262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3200" kern="0" dirty="0" smtClean="0"/>
              <a:t>Vragen?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815924" y="4234377"/>
            <a:ext cx="76668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E37222"/>
                </a:solidFill>
              </a:rPr>
              <a:t>Jan Brinkkemper</a:t>
            </a:r>
          </a:p>
          <a:p>
            <a:r>
              <a:rPr lang="nl-NL" sz="2000" dirty="0" smtClean="0">
                <a:solidFill>
                  <a:srgbClr val="E37222"/>
                </a:solidFill>
              </a:rPr>
              <a:t>KING / Operatie NUP</a:t>
            </a:r>
          </a:p>
          <a:p>
            <a:endParaRPr lang="nl-NL" sz="2000" dirty="0">
              <a:solidFill>
                <a:srgbClr val="E37222"/>
              </a:solidFill>
            </a:endParaRPr>
          </a:p>
          <a:p>
            <a:r>
              <a:rPr lang="nl-NL" sz="2000" dirty="0" smtClean="0">
                <a:solidFill>
                  <a:srgbClr val="E37222"/>
                </a:solidFill>
              </a:rPr>
              <a:t>M 06-46198250</a:t>
            </a:r>
          </a:p>
          <a:p>
            <a:r>
              <a:rPr lang="nl-NL" sz="2000" dirty="0" smtClean="0">
                <a:solidFill>
                  <a:srgbClr val="E37222"/>
                </a:solidFill>
              </a:rPr>
              <a:t>E jan.brinkkemper@kinggemeenten.nl</a:t>
            </a:r>
            <a:endParaRPr lang="nl-NL" sz="2000" dirty="0">
              <a:solidFill>
                <a:srgbClr val="E37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82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Introductie /kennismaking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Compliancy</a:t>
            </a:r>
            <a:endParaRPr lang="nl-NL" sz="40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Gebruik van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Testplatform</a:t>
            </a:r>
          </a:p>
          <a:p>
            <a:pPr lvl="0"/>
            <a:r>
              <a:rPr lang="nl-NL" dirty="0" smtClean="0">
                <a:latin typeface="+mn-lt"/>
                <a:ea typeface="+mn-ea"/>
                <a:cs typeface="+mn-cs"/>
              </a:rPr>
              <a:t>Zaak- Document services 1.0 Testset</a:t>
            </a:r>
            <a:endParaRPr lang="nl-NL" sz="3600" dirty="0" smtClean="0"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Demo: Uitvoeren test op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Testplanning</a:t>
            </a: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Rondvraag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57569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96745" y="3141663"/>
            <a:ext cx="5233182" cy="2733675"/>
          </a:xfrm>
        </p:spPr>
        <p:txBody>
          <a:bodyPr/>
          <a:lstStyle/>
          <a:p>
            <a:r>
              <a:rPr lang="nl-NL" dirty="0" smtClean="0"/>
              <a:t>Zaak- en Document services testset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227013" y="6035507"/>
            <a:ext cx="8916987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en-US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Brinkkemper					1 </a:t>
            </a:r>
            <a:r>
              <a:rPr lang="en-US" sz="2000" b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oktober</a:t>
            </a:r>
            <a:r>
              <a:rPr lang="en-US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39247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Onderdelen testset</a:t>
            </a:r>
          </a:p>
          <a:p>
            <a:r>
              <a:rPr lang="nl-NL" dirty="0" smtClean="0"/>
              <a:t>Opzet van testset</a:t>
            </a:r>
            <a:endParaRPr lang="en-US" sz="3600" dirty="0" smtClean="0"/>
          </a:p>
          <a:p>
            <a:r>
              <a:rPr lang="nl-NL" dirty="0" smtClean="0"/>
              <a:t>Scenario’s</a:t>
            </a:r>
            <a:endParaRPr lang="en-US" sz="3600" dirty="0" smtClean="0"/>
          </a:p>
          <a:p>
            <a:r>
              <a:rPr lang="nl-NL" dirty="0" smtClean="0"/>
              <a:t>Stand van zaken en planning</a:t>
            </a:r>
          </a:p>
          <a:p>
            <a:r>
              <a:rPr lang="nl-NL" dirty="0" smtClean="0"/>
              <a:t>Vervolg (versie 2 testset)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bestaat</a:t>
            </a:r>
            <a:r>
              <a:rPr lang="en-US" dirty="0" smtClean="0"/>
              <a:t> </a:t>
            </a:r>
            <a:r>
              <a:rPr lang="en-US" dirty="0" err="1" smtClean="0"/>
              <a:t>testset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942653"/>
            <a:ext cx="7797800" cy="3529013"/>
          </a:xfrm>
        </p:spPr>
        <p:txBody>
          <a:bodyPr/>
          <a:lstStyle/>
          <a:p>
            <a:r>
              <a:rPr lang="en-US" sz="2200" dirty="0" err="1" smtClean="0"/>
              <a:t>Functionele</a:t>
            </a:r>
            <a:r>
              <a:rPr lang="en-US" sz="2200" dirty="0" smtClean="0"/>
              <a:t> </a:t>
            </a:r>
            <a:r>
              <a:rPr lang="en-US" sz="2200" dirty="0" err="1" smtClean="0"/>
              <a:t>beschrijving</a:t>
            </a:r>
            <a:r>
              <a:rPr lang="en-US" sz="2200" dirty="0" smtClean="0"/>
              <a:t> </a:t>
            </a:r>
            <a:r>
              <a:rPr lang="en-US" sz="2200" dirty="0" err="1" smtClean="0"/>
              <a:t>testset</a:t>
            </a:r>
            <a:endParaRPr lang="en-US" sz="2200" dirty="0" smtClean="0"/>
          </a:p>
          <a:p>
            <a:r>
              <a:rPr lang="en-US" sz="2200" dirty="0" smtClean="0"/>
              <a:t>Spreadsheet met scenario’s</a:t>
            </a:r>
          </a:p>
          <a:p>
            <a:r>
              <a:rPr lang="en-US" sz="2200" dirty="0" err="1" smtClean="0"/>
              <a:t>Voorgedefinieerde</a:t>
            </a:r>
            <a:r>
              <a:rPr lang="en-US" sz="2200" dirty="0" smtClean="0"/>
              <a:t> </a:t>
            </a:r>
            <a:r>
              <a:rPr lang="en-US" sz="2200" dirty="0" err="1" smtClean="0"/>
              <a:t>testscenario’s</a:t>
            </a:r>
            <a:r>
              <a:rPr lang="en-US" sz="2200" dirty="0" smtClean="0"/>
              <a:t> in </a:t>
            </a:r>
            <a:r>
              <a:rPr lang="en-US" sz="2200" dirty="0" err="1" smtClean="0"/>
              <a:t>StUF</a:t>
            </a:r>
            <a:r>
              <a:rPr lang="en-US" sz="2200" dirty="0" smtClean="0"/>
              <a:t> </a:t>
            </a:r>
            <a:r>
              <a:rPr lang="en-US" sz="2200" dirty="0" err="1" smtClean="0"/>
              <a:t>Testplatform</a:t>
            </a:r>
            <a:endParaRPr lang="en-US" sz="2200" dirty="0" smtClean="0"/>
          </a:p>
          <a:p>
            <a:pPr>
              <a:buNone/>
            </a:pPr>
            <a:r>
              <a:rPr lang="en-US" b="1" i="1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Benodigdheden</a:t>
            </a:r>
            <a:endParaRPr lang="en-US" b="1" i="1" dirty="0" smtClean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  <a:p>
            <a:r>
              <a:rPr lang="en-US" sz="2200" dirty="0" err="1" smtClean="0"/>
              <a:t>Scenariotest</a:t>
            </a:r>
            <a:r>
              <a:rPr lang="en-US" sz="2200" dirty="0" smtClean="0"/>
              <a:t> </a:t>
            </a:r>
            <a:r>
              <a:rPr lang="en-US" sz="2200" dirty="0" err="1" smtClean="0"/>
              <a:t>abonnement</a:t>
            </a:r>
            <a:r>
              <a:rPr lang="en-US" sz="2200" dirty="0" smtClean="0"/>
              <a:t> op </a:t>
            </a:r>
            <a:r>
              <a:rPr lang="en-US" sz="2200" dirty="0" err="1" smtClean="0"/>
              <a:t>StUF</a:t>
            </a:r>
            <a:r>
              <a:rPr lang="en-US" sz="2200" dirty="0" smtClean="0"/>
              <a:t> </a:t>
            </a:r>
            <a:r>
              <a:rPr lang="en-US" sz="2200" dirty="0" err="1" smtClean="0"/>
              <a:t>Testplatform</a:t>
            </a:r>
            <a:endParaRPr lang="en-US" sz="2200" dirty="0" smtClean="0"/>
          </a:p>
          <a:p>
            <a:r>
              <a:rPr lang="en-US" sz="2200" dirty="0" smtClean="0"/>
              <a:t>Te </a:t>
            </a:r>
            <a:r>
              <a:rPr lang="en-US" sz="2200" dirty="0" err="1" smtClean="0"/>
              <a:t>testen</a:t>
            </a:r>
            <a:r>
              <a:rPr lang="en-US" sz="2200" dirty="0" smtClean="0"/>
              <a:t> </a:t>
            </a:r>
            <a:r>
              <a:rPr lang="en-US" sz="2200" dirty="0" err="1" smtClean="0"/>
              <a:t>applicatie</a:t>
            </a:r>
            <a:r>
              <a:rPr lang="en-US" sz="2200" dirty="0" smtClean="0"/>
              <a:t> incl. </a:t>
            </a:r>
            <a:r>
              <a:rPr lang="en-US" sz="2200" dirty="0" err="1" smtClean="0"/>
              <a:t>koppeling</a:t>
            </a:r>
            <a:endParaRPr lang="en-US" sz="2200" dirty="0" smtClean="0"/>
          </a:p>
          <a:p>
            <a:r>
              <a:rPr lang="en-US" sz="2200" dirty="0" err="1" smtClean="0"/>
              <a:t>Benaderbaar</a:t>
            </a:r>
            <a:r>
              <a:rPr lang="en-US" sz="2200" dirty="0" smtClean="0"/>
              <a:t> via internet</a:t>
            </a:r>
          </a:p>
          <a:p>
            <a:r>
              <a:rPr lang="en-US" sz="2200" dirty="0" err="1" smtClean="0"/>
              <a:t>Mogelijkheid</a:t>
            </a:r>
            <a:r>
              <a:rPr lang="en-US" sz="2200" dirty="0" smtClean="0"/>
              <a:t> </a:t>
            </a:r>
            <a:r>
              <a:rPr lang="en-US" sz="2200" dirty="0" err="1" smtClean="0"/>
              <a:t>om</a:t>
            </a:r>
            <a:r>
              <a:rPr lang="en-US" sz="2200" dirty="0" smtClean="0"/>
              <a:t> </a:t>
            </a:r>
            <a:r>
              <a:rPr lang="en-US" sz="2200" dirty="0" err="1" smtClean="0"/>
              <a:t>berichten</a:t>
            </a:r>
            <a:r>
              <a:rPr lang="en-US" sz="2200" dirty="0" smtClean="0"/>
              <a:t> </a:t>
            </a:r>
            <a:r>
              <a:rPr lang="en-US" sz="2200" dirty="0" err="1" smtClean="0"/>
              <a:t>aan</a:t>
            </a:r>
            <a:r>
              <a:rPr lang="en-US" sz="2200" dirty="0" smtClean="0"/>
              <a:t> </a:t>
            </a:r>
            <a:r>
              <a:rPr lang="en-US" sz="2200" dirty="0" err="1" smtClean="0"/>
              <a:t>te</a:t>
            </a:r>
            <a:r>
              <a:rPr lang="en-US" sz="2200" dirty="0" smtClean="0"/>
              <a:t> </a:t>
            </a:r>
            <a:r>
              <a:rPr lang="en-US" sz="2200" dirty="0" err="1" smtClean="0"/>
              <a:t>passen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dirty="0" err="1" smtClean="0"/>
              <a:t>executie</a:t>
            </a:r>
            <a:r>
              <a:rPr lang="en-US" sz="2200" dirty="0" smtClean="0"/>
              <a:t>-token)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1066688"/>
            <a:ext cx="7643812" cy="792163"/>
          </a:xfrm>
        </p:spPr>
        <p:txBody>
          <a:bodyPr/>
          <a:lstStyle/>
          <a:p>
            <a:pPr>
              <a:defRPr/>
            </a:pPr>
            <a:r>
              <a:rPr lang="nl-NL" dirty="0" smtClean="0"/>
              <a:t>Opzet van testset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57266"/>
            <a:ext cx="5112568" cy="4752528"/>
          </a:xfrm>
        </p:spPr>
        <p:txBody>
          <a:bodyPr/>
          <a:lstStyle/>
          <a:p>
            <a:pPr>
              <a:defRPr/>
            </a:pPr>
            <a:r>
              <a:rPr lang="nl-NL" sz="2000" dirty="0" smtClean="0"/>
              <a:t>Beschrijft (preventief) uit te </a:t>
            </a:r>
            <a:br>
              <a:rPr lang="nl-NL" sz="2000" dirty="0" smtClean="0"/>
            </a:br>
            <a:r>
              <a:rPr lang="nl-NL" sz="2000" dirty="0" smtClean="0"/>
              <a:t>voeren testen voorafgaand aan i   in productie-name van nieuwe (versies van) software</a:t>
            </a:r>
          </a:p>
          <a:p>
            <a:pPr>
              <a:defRPr/>
            </a:pPr>
            <a:r>
              <a:rPr lang="nl-NL" sz="2000" dirty="0" smtClean="0"/>
              <a:t>Gebaseerd op Zaak- en </a:t>
            </a:r>
            <a:br>
              <a:rPr lang="nl-NL" sz="2000" dirty="0" smtClean="0"/>
            </a:br>
            <a:r>
              <a:rPr lang="nl-NL" sz="2000" dirty="0" smtClean="0"/>
              <a:t>Document  services 1.0</a:t>
            </a:r>
          </a:p>
          <a:p>
            <a:pPr>
              <a:defRPr/>
            </a:pPr>
            <a:r>
              <a:rPr lang="nl-NL" sz="2000" dirty="0" smtClean="0"/>
              <a:t>Applicatie vult minimaal 1 referentiecomponent in zijn </a:t>
            </a:r>
            <a:br>
              <a:rPr lang="nl-NL" sz="2000" dirty="0" smtClean="0"/>
            </a:br>
            <a:r>
              <a:rPr lang="nl-NL" sz="2000" dirty="0" smtClean="0"/>
              <a:t>geheel in (minimale testscope)</a:t>
            </a:r>
          </a:p>
          <a:p>
            <a:pPr>
              <a:defRPr/>
            </a:pPr>
            <a:r>
              <a:rPr lang="nl-NL" sz="2000" dirty="0" smtClean="0"/>
              <a:t>Testscope voor leverancier afhankelijk van ondersteunde referentie componenten</a:t>
            </a:r>
          </a:p>
          <a:p>
            <a:pPr lvl="1">
              <a:defRPr/>
            </a:pPr>
            <a:endParaRPr lang="nl-NL" sz="2000" dirty="0" smtClean="0"/>
          </a:p>
          <a:p>
            <a:pPr lvl="1">
              <a:defRPr/>
            </a:pPr>
            <a:endParaRPr lang="nl-NL" sz="20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2" descr="C:\Users\Jan\Documents\20120902-ts.png"/>
          <p:cNvPicPr>
            <a:picLocks noChangeAspect="1" noChangeArrowheads="1"/>
          </p:cNvPicPr>
          <p:nvPr/>
        </p:nvPicPr>
        <p:blipFill>
          <a:blip r:embed="rId2" cstate="print"/>
          <a:srcRect l="10001" t="13335" r="40005" b="13335"/>
          <a:stretch>
            <a:fillRect/>
          </a:stretch>
        </p:blipFill>
        <p:spPr bwMode="auto">
          <a:xfrm>
            <a:off x="4820015" y="994347"/>
            <a:ext cx="4570782" cy="5028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006483"/>
            <a:ext cx="7643812" cy="792163"/>
          </a:xfrm>
        </p:spPr>
        <p:txBody>
          <a:bodyPr/>
          <a:lstStyle/>
          <a:p>
            <a:r>
              <a:rPr lang="en-US" dirty="0" smtClean="0"/>
              <a:t>Scenario’s</a:t>
            </a:r>
            <a:endParaRPr lang="en-US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193" name="Object 1"/>
          <p:cNvGraphicFramePr>
            <a:graphicFrameLocks noChangeAspect="1"/>
          </p:cNvGraphicFramePr>
          <p:nvPr/>
        </p:nvGraphicFramePr>
        <p:xfrm>
          <a:off x="1364350" y="1640905"/>
          <a:ext cx="6313716" cy="4395802"/>
        </p:xfrm>
        <a:graphic>
          <a:graphicData uri="http://schemas.openxmlformats.org/presentationml/2006/ole">
            <p:oleObj spid="_x0000_s1026" name="Visio" r:id="rId3" imgW="4291920" imgH="298608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/>
          <p:cNvSpPr/>
          <p:nvPr/>
        </p:nvSpPr>
        <p:spPr>
          <a:xfrm>
            <a:off x="0" y="5021943"/>
            <a:ext cx="9144000" cy="18215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914627" y="1048167"/>
            <a:ext cx="7643812" cy="792163"/>
          </a:xfrm>
        </p:spPr>
        <p:txBody>
          <a:bodyPr/>
          <a:lstStyle/>
          <a:p>
            <a:r>
              <a:rPr lang="nl-NL" dirty="0" smtClean="0"/>
              <a:t>Scenario’s voor Zaakservice Consumer en Documentservice Consumer (StUF)</a:t>
            </a:r>
            <a:endParaRPr lang="nl-NL" dirty="0"/>
          </a:p>
        </p:txBody>
      </p:sp>
      <p:sp>
        <p:nvSpPr>
          <p:cNvPr id="35" name="Tijdelijke aanduiding voor inhoud 2"/>
          <p:cNvSpPr>
            <a:spLocks noGrp="1"/>
          </p:cNvSpPr>
          <p:nvPr>
            <p:ph idx="1"/>
          </p:nvPr>
        </p:nvSpPr>
        <p:spPr>
          <a:xfrm>
            <a:off x="860559" y="1829695"/>
            <a:ext cx="8181843" cy="4752528"/>
          </a:xfrm>
        </p:spPr>
        <p:txBody>
          <a:bodyPr/>
          <a:lstStyle/>
          <a:p>
            <a:pPr>
              <a:defRPr/>
            </a:pPr>
            <a:r>
              <a:rPr lang="nl-NL" sz="2000" dirty="0" smtClean="0"/>
              <a:t>Testplatform simuleert Zaaksysteem</a:t>
            </a:r>
          </a:p>
          <a:p>
            <a:pPr>
              <a:defRPr/>
            </a:pPr>
            <a:r>
              <a:rPr lang="nl-NL" sz="2000" dirty="0" smtClean="0"/>
              <a:t>Aanroepen alle StUF Zaakservices en Documentservices getest</a:t>
            </a:r>
          </a:p>
          <a:p>
            <a:pPr>
              <a:defRPr/>
            </a:pPr>
            <a:r>
              <a:rPr lang="nl-NL" sz="2000" dirty="0" smtClean="0"/>
              <a:t>Testplatform test berichten op verplichte elementen, correcte inhoud en StUF regels</a:t>
            </a:r>
          </a:p>
          <a:p>
            <a:pPr>
              <a:defRPr/>
            </a:pPr>
            <a:r>
              <a:rPr lang="nl-NL" sz="2000" dirty="0" smtClean="0"/>
              <a:t>Twee testvormen</a:t>
            </a:r>
          </a:p>
          <a:p>
            <a:pPr lvl="1">
              <a:defRPr/>
            </a:pPr>
            <a:endParaRPr lang="nl-NL" dirty="0" smtClean="0"/>
          </a:p>
          <a:p>
            <a:pPr lvl="1">
              <a:defRPr/>
            </a:pPr>
            <a:endParaRPr lang="nl-NL" sz="2000" dirty="0" smtClean="0">
              <a:solidFill>
                <a:srgbClr val="FF0000"/>
              </a:solidFill>
            </a:endParaRPr>
          </a:p>
        </p:txBody>
      </p:sp>
      <p:sp>
        <p:nvSpPr>
          <p:cNvPr id="76" name="Rechthoek 4"/>
          <p:cNvSpPr/>
          <p:nvPr/>
        </p:nvSpPr>
        <p:spPr>
          <a:xfrm>
            <a:off x="1897181" y="4000394"/>
            <a:ext cx="1907704" cy="130527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kern="0" dirty="0" smtClean="0">
                <a:solidFill>
                  <a:sysClr val="windowText" lastClr="000000"/>
                </a:solidFill>
                <a:latin typeface="Calibri"/>
              </a:rPr>
              <a:t>(Consumer)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Rechthoek 4"/>
          <p:cNvSpPr/>
          <p:nvPr/>
        </p:nvSpPr>
        <p:spPr>
          <a:xfrm>
            <a:off x="5328471" y="4000394"/>
            <a:ext cx="1907704" cy="1305271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STP (Zaaksysteem)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Straight Arrow Connector 77"/>
          <p:cNvCxnSpPr>
            <a:stCxn id="76" idx="3"/>
            <a:endCxn id="77" idx="1"/>
          </p:cNvCxnSpPr>
          <p:nvPr/>
        </p:nvCxnSpPr>
        <p:spPr>
          <a:xfrm>
            <a:off x="3804885" y="4653030"/>
            <a:ext cx="152358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9" name="Rechthoek 4"/>
          <p:cNvSpPr/>
          <p:nvPr/>
        </p:nvSpPr>
        <p:spPr>
          <a:xfrm>
            <a:off x="1897181" y="5552729"/>
            <a:ext cx="1907704" cy="130527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kern="0" dirty="0" smtClean="0">
                <a:solidFill>
                  <a:sysClr val="windowText" lastClr="000000"/>
                </a:solidFill>
                <a:latin typeface="Calibri"/>
              </a:rPr>
              <a:t>(Consumer)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0" name="Rechthoek 4"/>
          <p:cNvSpPr/>
          <p:nvPr/>
        </p:nvSpPr>
        <p:spPr>
          <a:xfrm>
            <a:off x="5328471" y="5552729"/>
            <a:ext cx="1907704" cy="1305271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(Zaaksysteem)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3819684" y="5800462"/>
            <a:ext cx="1507015" cy="52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 flipV="1">
            <a:off x="3800229" y="6442485"/>
            <a:ext cx="1526470" cy="18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889784" y="4296226"/>
            <a:ext cx="1382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Kennisgeving</a:t>
            </a:r>
            <a:endParaRPr lang="en-US" sz="1400" dirty="0"/>
          </a:p>
        </p:txBody>
      </p:sp>
      <p:sp>
        <p:nvSpPr>
          <p:cNvPr id="107" name="TextBox 106"/>
          <p:cNvSpPr txBox="1"/>
          <p:nvPr/>
        </p:nvSpPr>
        <p:spPr>
          <a:xfrm>
            <a:off x="4201841" y="5479140"/>
            <a:ext cx="708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Vraag</a:t>
            </a:r>
            <a:endParaRPr lang="en-US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092983" y="6154055"/>
            <a:ext cx="1047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Antwoord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595313" y="1236860"/>
            <a:ext cx="7643812" cy="792163"/>
          </a:xfrm>
        </p:spPr>
        <p:txBody>
          <a:bodyPr/>
          <a:lstStyle/>
          <a:p>
            <a:r>
              <a:rPr lang="nl-NL" dirty="0" smtClean="0"/>
              <a:t>Scenario’s voor Zaaksysteem</a:t>
            </a:r>
            <a:endParaRPr lang="nl-NL" dirty="0"/>
          </a:p>
        </p:txBody>
      </p:sp>
      <p:sp>
        <p:nvSpPr>
          <p:cNvPr id="35" name="Tijdelijke aanduiding voor inhoud 2"/>
          <p:cNvSpPr>
            <a:spLocks noGrp="1"/>
          </p:cNvSpPr>
          <p:nvPr>
            <p:ph idx="1"/>
          </p:nvPr>
        </p:nvSpPr>
        <p:spPr>
          <a:xfrm>
            <a:off x="638629" y="1890244"/>
            <a:ext cx="8505371" cy="4752528"/>
          </a:xfrm>
        </p:spPr>
        <p:txBody>
          <a:bodyPr/>
          <a:lstStyle/>
          <a:p>
            <a:pPr>
              <a:defRPr/>
            </a:pPr>
            <a:r>
              <a:rPr lang="nl-NL" sz="2200" dirty="0" smtClean="0"/>
              <a:t>StUF Testplatform simuleert Zaakservice consumer en Zaakdocument consumer</a:t>
            </a:r>
          </a:p>
          <a:p>
            <a:pPr>
              <a:defRPr/>
            </a:pPr>
            <a:r>
              <a:rPr lang="nl-NL" sz="2200" dirty="0" smtClean="0"/>
              <a:t>Alle StUF Zaakservices en StUF Documentservices getest</a:t>
            </a:r>
          </a:p>
          <a:p>
            <a:pPr>
              <a:defRPr/>
            </a:pPr>
            <a:r>
              <a:rPr lang="nl-NL" sz="2200" dirty="0" smtClean="0"/>
              <a:t>STP test berichten op correcte inhoud, StUF regels en correcte verwerking verplichte + optionele elementen</a:t>
            </a:r>
          </a:p>
          <a:p>
            <a:pPr>
              <a:defRPr/>
            </a:pPr>
            <a:r>
              <a:rPr lang="nl-NL" sz="2200" dirty="0" smtClean="0"/>
              <a:t>Testvorm</a:t>
            </a:r>
          </a:p>
          <a:p>
            <a:pPr lvl="1">
              <a:defRPr/>
            </a:pPr>
            <a:endParaRPr lang="nl-NL" dirty="0" smtClean="0"/>
          </a:p>
          <a:p>
            <a:pPr lvl="1">
              <a:defRPr/>
            </a:pPr>
            <a:endParaRPr lang="nl-NL" sz="2000" dirty="0" smtClean="0">
              <a:solidFill>
                <a:srgbClr val="FF0000"/>
              </a:solidFill>
            </a:endParaRPr>
          </a:p>
        </p:txBody>
      </p:sp>
      <p:sp>
        <p:nvSpPr>
          <p:cNvPr id="76" name="Rechthoek 4"/>
          <p:cNvSpPr/>
          <p:nvPr/>
        </p:nvSpPr>
        <p:spPr>
          <a:xfrm>
            <a:off x="5511280" y="4522895"/>
            <a:ext cx="1907704" cy="130527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TTA (Zaaksysteem)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Rechthoek 4"/>
          <p:cNvSpPr/>
          <p:nvPr/>
        </p:nvSpPr>
        <p:spPr>
          <a:xfrm>
            <a:off x="2120856" y="4522895"/>
            <a:ext cx="1907704" cy="1305271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STP </a:t>
            </a:r>
            <a:b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(Consumer)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057588" y="4914279"/>
            <a:ext cx="1428810" cy="60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4051955" y="5355771"/>
            <a:ext cx="1477988" cy="92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4032500" y="5660571"/>
            <a:ext cx="1482929" cy="271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093029" y="4571983"/>
            <a:ext cx="1382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Kennisgeving</a:t>
            </a:r>
            <a:endParaRPr lang="en-US" sz="1400" dirty="0"/>
          </a:p>
        </p:txBody>
      </p:sp>
      <p:sp>
        <p:nvSpPr>
          <p:cNvPr id="107" name="TextBox 106"/>
          <p:cNvSpPr txBox="1"/>
          <p:nvPr/>
        </p:nvSpPr>
        <p:spPr>
          <a:xfrm>
            <a:off x="4434112" y="5058231"/>
            <a:ext cx="708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Vraag</a:t>
            </a:r>
            <a:endParaRPr lang="en-US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310740" y="5399324"/>
            <a:ext cx="1047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Antwoord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 deelnemers</a:t>
            </a:r>
            <a:endParaRPr lang="nl-NL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>
          <a:xfrm>
            <a:off x="827584" y="5229200"/>
            <a:ext cx="7797800" cy="432272"/>
          </a:xfrm>
        </p:spPr>
        <p:txBody>
          <a:bodyPr/>
          <a:lstStyle/>
          <a:p>
            <a:r>
              <a:rPr lang="en-US" sz="2000" dirty="0" err="1" smtClean="0"/>
              <a:t>Graag</a:t>
            </a:r>
            <a:r>
              <a:rPr lang="en-US" sz="2000" dirty="0" smtClean="0"/>
              <a:t> even </a:t>
            </a:r>
            <a:r>
              <a:rPr lang="en-US" sz="2000" dirty="0" err="1" smtClean="0"/>
              <a:t>naambordjes</a:t>
            </a:r>
            <a:r>
              <a:rPr lang="en-US" sz="2000" dirty="0" smtClean="0"/>
              <a:t> en </a:t>
            </a:r>
            <a:r>
              <a:rPr lang="en-US" sz="2000" dirty="0" err="1" smtClean="0"/>
              <a:t>aanwezigheidslijst</a:t>
            </a:r>
            <a:r>
              <a:rPr lang="en-US" sz="2000" dirty="0" smtClean="0"/>
              <a:t> </a:t>
            </a:r>
            <a:r>
              <a:rPr lang="en-US" sz="2000" dirty="0" err="1" smtClean="0"/>
              <a:t>invullen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217714" y="1236860"/>
            <a:ext cx="8635999" cy="792163"/>
          </a:xfrm>
        </p:spPr>
        <p:txBody>
          <a:bodyPr/>
          <a:lstStyle/>
          <a:p>
            <a:r>
              <a:rPr lang="nl-NL" dirty="0" smtClean="0"/>
              <a:t>Scenario’s voor Document Management Systeem</a:t>
            </a:r>
            <a:endParaRPr lang="nl-NL" dirty="0"/>
          </a:p>
        </p:txBody>
      </p:sp>
      <p:sp>
        <p:nvSpPr>
          <p:cNvPr id="35" name="Tijdelijke aanduiding voor inhoud 2"/>
          <p:cNvSpPr>
            <a:spLocks noGrp="1"/>
          </p:cNvSpPr>
          <p:nvPr>
            <p:ph idx="1"/>
          </p:nvPr>
        </p:nvSpPr>
        <p:spPr>
          <a:xfrm>
            <a:off x="638629" y="1890244"/>
            <a:ext cx="8505371" cy="4752528"/>
          </a:xfrm>
        </p:spPr>
        <p:txBody>
          <a:bodyPr/>
          <a:lstStyle/>
          <a:p>
            <a:pPr>
              <a:defRPr/>
            </a:pPr>
            <a:r>
              <a:rPr lang="nl-NL" sz="2200" dirty="0" smtClean="0"/>
              <a:t>STP simuleert CMIS Document consumer</a:t>
            </a:r>
          </a:p>
          <a:p>
            <a:pPr>
              <a:defRPr/>
            </a:pPr>
            <a:r>
              <a:rPr lang="nl-NL" sz="2200" dirty="0" smtClean="0"/>
              <a:t>STP test op:</a:t>
            </a:r>
          </a:p>
          <a:p>
            <a:pPr lvl="1">
              <a:defRPr/>
            </a:pPr>
            <a:r>
              <a:rPr lang="nl-NL" sz="2600" dirty="0" smtClean="0"/>
              <a:t>Juiste implementatie ZAKEN DMS Structuur</a:t>
            </a:r>
          </a:p>
          <a:p>
            <a:pPr lvl="1">
              <a:defRPr/>
            </a:pPr>
            <a:r>
              <a:rPr lang="nl-NL" sz="2600" dirty="0" smtClean="0"/>
              <a:t>Wegschrijven + ophalen Zaakdocument</a:t>
            </a:r>
          </a:p>
          <a:p>
            <a:pPr lvl="1">
              <a:defRPr/>
            </a:pPr>
            <a:r>
              <a:rPr lang="nl-NL" sz="2600" dirty="0" smtClean="0"/>
              <a:t>Opvragen CMIS Changelog</a:t>
            </a:r>
          </a:p>
          <a:p>
            <a:pPr>
              <a:defRPr/>
            </a:pPr>
            <a:r>
              <a:rPr lang="nl-NL" sz="2200" dirty="0" smtClean="0"/>
              <a:t>Testvorm</a:t>
            </a:r>
          </a:p>
          <a:p>
            <a:pPr lvl="1">
              <a:defRPr/>
            </a:pPr>
            <a:endParaRPr lang="nl-NL" dirty="0" smtClean="0"/>
          </a:p>
          <a:p>
            <a:pPr lvl="1">
              <a:defRPr/>
            </a:pPr>
            <a:endParaRPr lang="nl-NL" sz="2000" dirty="0" smtClean="0">
              <a:solidFill>
                <a:srgbClr val="FF0000"/>
              </a:solidFill>
            </a:endParaRPr>
          </a:p>
        </p:txBody>
      </p:sp>
      <p:sp>
        <p:nvSpPr>
          <p:cNvPr id="76" name="Rechthoek 4"/>
          <p:cNvSpPr/>
          <p:nvPr/>
        </p:nvSpPr>
        <p:spPr>
          <a:xfrm>
            <a:off x="5511280" y="4522895"/>
            <a:ext cx="1907704" cy="130527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TTA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000" b="1" kern="0" dirty="0" smtClean="0">
                <a:solidFill>
                  <a:sysClr val="windowText" lastClr="000000"/>
                </a:solidFill>
                <a:latin typeface="Calibri"/>
              </a:rPr>
              <a:t>(DMS)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Rechthoek 4"/>
          <p:cNvSpPr/>
          <p:nvPr/>
        </p:nvSpPr>
        <p:spPr>
          <a:xfrm>
            <a:off x="2120856" y="4522895"/>
            <a:ext cx="1907704" cy="1305271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STP </a:t>
            </a:r>
            <a:b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nl-NL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(Consumer)</a:t>
            </a:r>
            <a:endParaRPr kumimoji="0" lang="nl-NL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4057588" y="4914279"/>
            <a:ext cx="1428810" cy="605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4017986" y="5471889"/>
            <a:ext cx="1482929" cy="271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122057" y="4615527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CMIS request</a:t>
            </a:r>
            <a:endParaRPr lang="en-US" sz="1400" dirty="0"/>
          </a:p>
        </p:txBody>
      </p:sp>
      <p:sp>
        <p:nvSpPr>
          <p:cNvPr id="108" name="TextBox 107"/>
          <p:cNvSpPr txBox="1"/>
          <p:nvPr/>
        </p:nvSpPr>
        <p:spPr>
          <a:xfrm>
            <a:off x="4034969" y="5181609"/>
            <a:ext cx="1534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CMIS response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108081"/>
            <a:ext cx="7643812" cy="792163"/>
          </a:xfrm>
        </p:spPr>
        <p:txBody>
          <a:bodyPr/>
          <a:lstStyle/>
          <a:p>
            <a:r>
              <a:rPr lang="en-US" dirty="0" smtClean="0"/>
              <a:t>Stand van </a:t>
            </a:r>
            <a:r>
              <a:rPr lang="en-US" dirty="0" err="1" smtClean="0"/>
              <a:t>zaken</a:t>
            </a:r>
            <a:r>
              <a:rPr lang="en-US" dirty="0" smtClean="0"/>
              <a:t> en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772816"/>
            <a:ext cx="7797800" cy="3529013"/>
          </a:xfrm>
        </p:spPr>
        <p:txBody>
          <a:bodyPr/>
          <a:lstStyle/>
          <a:p>
            <a:r>
              <a:rPr lang="nl-NL" dirty="0" smtClean="0"/>
              <a:t>Concept testset uitgestuurd naar leveranciers</a:t>
            </a:r>
          </a:p>
          <a:p>
            <a:r>
              <a:rPr lang="nl-NL" dirty="0" smtClean="0"/>
              <a:t>Tot 15 oktober 2013 verbetersuggesties indienen op </a:t>
            </a:r>
            <a:r>
              <a:rPr lang="nl-NL" dirty="0" smtClean="0">
                <a:hlinkClick r:id="rId2"/>
              </a:rPr>
              <a:t>StUF Testplatform forum</a:t>
            </a:r>
            <a:endParaRPr lang="nl-NL" dirty="0" smtClean="0"/>
          </a:p>
          <a:p>
            <a:r>
              <a:rPr lang="nl-NL" dirty="0" smtClean="0"/>
              <a:t>1 november komt testset beschikbaar op StUF Testplatform</a:t>
            </a:r>
          </a:p>
          <a:p>
            <a:r>
              <a:rPr lang="nl-NL" dirty="0" smtClean="0"/>
              <a:t>7 november 2013 stelt KING testset vast</a:t>
            </a:r>
          </a:p>
          <a:p>
            <a:r>
              <a:rPr lang="nl-NL" dirty="0" smtClean="0"/>
              <a:t>Vanaf 7 november geven leveranciers in softwarecatalogus aan of zij testset met succes hebben uitgevoerd (compliancy test)</a:t>
            </a:r>
          </a:p>
          <a:p>
            <a:endParaRPr lang="nl-NL" sz="2300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Vervolg</a:t>
            </a:r>
            <a:r>
              <a:rPr lang="en-US" dirty="0" smtClean="0"/>
              <a:t> -  </a:t>
            </a:r>
            <a:r>
              <a:rPr lang="en-US" dirty="0" err="1" smtClean="0"/>
              <a:t>versie</a:t>
            </a:r>
            <a:r>
              <a:rPr lang="en-US" dirty="0" smtClean="0"/>
              <a:t> 2 </a:t>
            </a:r>
            <a:r>
              <a:rPr lang="en-US" dirty="0" err="1" smtClean="0"/>
              <a:t>testset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Huidige</a:t>
            </a:r>
            <a:r>
              <a:rPr lang="en-US" dirty="0" smtClean="0"/>
              <a:t> </a:t>
            </a:r>
            <a:r>
              <a:rPr lang="en-US" dirty="0" err="1" smtClean="0"/>
              <a:t>testset</a:t>
            </a:r>
            <a:r>
              <a:rPr lang="en-US" dirty="0" smtClean="0"/>
              <a:t> is ‘straight forward’</a:t>
            </a:r>
          </a:p>
          <a:p>
            <a:r>
              <a:rPr lang="en-US" dirty="0" err="1" smtClean="0"/>
              <a:t>Testset</a:t>
            </a:r>
            <a:r>
              <a:rPr lang="en-US" dirty="0" smtClean="0"/>
              <a:t> </a:t>
            </a:r>
            <a:r>
              <a:rPr lang="en-US" dirty="0" err="1" smtClean="0"/>
              <a:t>uitbreiden</a:t>
            </a:r>
            <a:r>
              <a:rPr lang="en-US" dirty="0" smtClean="0"/>
              <a:t> </a:t>
            </a:r>
            <a:r>
              <a:rPr lang="en-US" dirty="0" err="1" smtClean="0"/>
              <a:t>obv</a:t>
            </a:r>
            <a:r>
              <a:rPr lang="en-US" dirty="0" smtClean="0"/>
              <a:t> </a:t>
            </a:r>
            <a:r>
              <a:rPr lang="en-US" dirty="0" err="1" smtClean="0"/>
              <a:t>veelvoorkomende</a:t>
            </a:r>
            <a:r>
              <a:rPr lang="en-US" dirty="0" smtClean="0"/>
              <a:t> </a:t>
            </a:r>
            <a:r>
              <a:rPr lang="en-US" dirty="0" err="1" smtClean="0"/>
              <a:t>fouten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praktijk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Waar</a:t>
            </a:r>
            <a:r>
              <a:rPr lang="en-US" dirty="0" smtClean="0"/>
              <a:t> </a:t>
            </a:r>
            <a:r>
              <a:rPr lang="en-US" dirty="0" err="1" smtClean="0"/>
              <a:t>ziet</a:t>
            </a:r>
            <a:r>
              <a:rPr lang="en-US" dirty="0" smtClean="0"/>
              <a:t> u </a:t>
            </a:r>
            <a:r>
              <a:rPr lang="en-US" dirty="0" err="1" smtClean="0"/>
              <a:t>risico’s</a:t>
            </a:r>
            <a:r>
              <a:rPr lang="en-US" dirty="0" smtClean="0"/>
              <a:t>, </a:t>
            </a:r>
            <a:r>
              <a:rPr lang="en-US" dirty="0" err="1" smtClean="0"/>
              <a:t>hoge</a:t>
            </a:r>
            <a:r>
              <a:rPr lang="en-US" dirty="0" smtClean="0"/>
              <a:t> </a:t>
            </a:r>
            <a:r>
              <a:rPr lang="en-US" dirty="0" err="1" smtClean="0"/>
              <a:t>foutenkans</a:t>
            </a:r>
            <a:r>
              <a:rPr lang="en-US" dirty="0" smtClean="0"/>
              <a:t>, …?</a:t>
            </a:r>
          </a:p>
          <a:p>
            <a:r>
              <a:rPr lang="en-US" dirty="0" err="1" smtClean="0"/>
              <a:t>Welke</a:t>
            </a:r>
            <a:r>
              <a:rPr lang="en-US" dirty="0" smtClean="0"/>
              <a:t> tests </a:t>
            </a:r>
            <a:r>
              <a:rPr lang="en-US" dirty="0" err="1" smtClean="0"/>
              <a:t>zou</a:t>
            </a:r>
            <a:r>
              <a:rPr lang="en-US" dirty="0" smtClean="0"/>
              <a:t> u </a:t>
            </a:r>
            <a:r>
              <a:rPr lang="en-US" dirty="0" err="1" smtClean="0"/>
              <a:t>graag</a:t>
            </a:r>
            <a:r>
              <a:rPr lang="en-US" dirty="0" smtClean="0"/>
              <a:t> in </a:t>
            </a:r>
            <a:r>
              <a:rPr lang="en-US" dirty="0" err="1" smtClean="0"/>
              <a:t>testset</a:t>
            </a:r>
            <a:r>
              <a:rPr lang="en-US" dirty="0" smtClean="0"/>
              <a:t> </a:t>
            </a:r>
            <a:r>
              <a:rPr lang="en-US" dirty="0" err="1" smtClean="0"/>
              <a:t>zien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Heeft</a:t>
            </a:r>
            <a:r>
              <a:rPr lang="en-US" dirty="0" smtClean="0"/>
              <a:t> u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verbetersuggesties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2332" y="1126125"/>
            <a:ext cx="38100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698727" y="1057274"/>
            <a:ext cx="7942262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nl-NL" sz="3200" kern="0" dirty="0" smtClean="0"/>
              <a:t>Vragen?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815924" y="4234377"/>
            <a:ext cx="76668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E37222"/>
                </a:solidFill>
              </a:rPr>
              <a:t>Jan Brinkkemper</a:t>
            </a:r>
          </a:p>
          <a:p>
            <a:r>
              <a:rPr lang="nl-NL" sz="2000" dirty="0" smtClean="0">
                <a:solidFill>
                  <a:srgbClr val="E37222"/>
                </a:solidFill>
              </a:rPr>
              <a:t>KING / Operatie NUP</a:t>
            </a:r>
          </a:p>
          <a:p>
            <a:endParaRPr lang="nl-NL" sz="2000" dirty="0">
              <a:solidFill>
                <a:srgbClr val="E37222"/>
              </a:solidFill>
            </a:endParaRPr>
          </a:p>
          <a:p>
            <a:r>
              <a:rPr lang="nl-NL" sz="2000" dirty="0" smtClean="0">
                <a:solidFill>
                  <a:srgbClr val="E37222"/>
                </a:solidFill>
              </a:rPr>
              <a:t>M 06-46198250</a:t>
            </a:r>
          </a:p>
          <a:p>
            <a:r>
              <a:rPr lang="nl-NL" sz="2000" dirty="0" smtClean="0">
                <a:solidFill>
                  <a:srgbClr val="E37222"/>
                </a:solidFill>
              </a:rPr>
              <a:t>E jan.brinkkemper@kinggemeenten.nl</a:t>
            </a:r>
            <a:endParaRPr lang="nl-NL" sz="2000" dirty="0">
              <a:solidFill>
                <a:srgbClr val="E37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82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Introductie /kennismaking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Compliancy</a:t>
            </a:r>
            <a:endParaRPr lang="nl-NL" sz="40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Gebruik van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Testplatform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Zaak- Document services 1.0 Testset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Demo: Uitvoeren test op </a:t>
            </a:r>
            <a:r>
              <a:rPr lang="nl-NL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Verbeterpunten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Testplatform en Testset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Testplanning </a:t>
            </a: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Rondvraag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57569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561262" cy="2663825"/>
          </a:xfrm>
        </p:spPr>
        <p:txBody>
          <a:bodyPr/>
          <a:lstStyle/>
          <a:p>
            <a:pPr eaLnBrk="1" hangingPunct="1"/>
            <a:r>
              <a:rPr lang="nl-NL" dirty="0" smtClean="0"/>
              <a:t>StUF Testplatform in de praktijk: demonstratie</a:t>
            </a:r>
          </a:p>
        </p:txBody>
      </p:sp>
      <p:sp>
        <p:nvSpPr>
          <p:cNvPr id="3" name="Titel 1"/>
          <p:cNvSpPr txBox="1">
            <a:spLocks/>
          </p:cNvSpPr>
          <p:nvPr/>
        </p:nvSpPr>
        <p:spPr bwMode="auto">
          <a:xfrm>
            <a:off x="900113" y="1412875"/>
            <a:ext cx="764381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nl-NL" kern="0" dirty="0" smtClean="0">
                <a:solidFill>
                  <a:srgbClr val="E37222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StUF Testplatform functionele demo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Scenario Zaakservice Consumer</a:t>
            </a:r>
          </a:p>
          <a:p>
            <a:pPr lvl="1"/>
            <a:r>
              <a:rPr lang="nl-NL" sz="2400" dirty="0" smtClean="0"/>
              <a:t>Scenario 1</a:t>
            </a:r>
          </a:p>
          <a:p>
            <a:r>
              <a:rPr lang="nl-NL" dirty="0" smtClean="0"/>
              <a:t>Scenario Zaaksysteem</a:t>
            </a:r>
          </a:p>
          <a:p>
            <a:pPr lvl="1"/>
            <a:r>
              <a:rPr lang="nl-NL" sz="2400" dirty="0" smtClean="0"/>
              <a:t>Scenario 3 (zaakservices)</a:t>
            </a:r>
          </a:p>
          <a:p>
            <a:pPr lvl="1"/>
            <a:r>
              <a:rPr lang="nl-NL" sz="2400" dirty="0" smtClean="0"/>
              <a:t>Scenario 5 (Documentservices)</a:t>
            </a:r>
          </a:p>
          <a:p>
            <a:r>
              <a:rPr lang="nl-NL" dirty="0" smtClean="0"/>
              <a:t>Scenario Documentmanagementsysteem</a:t>
            </a:r>
          </a:p>
          <a:p>
            <a:pPr lvl="1"/>
            <a:r>
              <a:rPr lang="nl-NL" sz="2400" dirty="0" smtClean="0"/>
              <a:t>Scenario 11 (CMIS)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StUF Testplatform Scenario testen </a:t>
            </a:r>
            <a:r>
              <a:rPr lang="nl-NL" sz="2000" smtClean="0">
                <a:solidFill>
                  <a:srgbClr val="CC0099"/>
                </a:solidFill>
              </a:rPr>
              <a:t>Zaakservice Consumer Scenario 1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</p:nvPr>
        </p:nvGraphicFramePr>
        <p:xfrm>
          <a:off x="902848" y="2205038"/>
          <a:ext cx="7222257" cy="302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0" name="Tekstvak 2"/>
          <p:cNvSpPr txBox="1">
            <a:spLocks noChangeArrowheads="1"/>
          </p:cNvSpPr>
          <p:nvPr/>
        </p:nvSpPr>
        <p:spPr bwMode="auto">
          <a:xfrm>
            <a:off x="1331913" y="4005263"/>
            <a:ext cx="25923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Consumer applicatie</a:t>
            </a:r>
          </a:p>
        </p:txBody>
      </p:sp>
      <p:sp>
        <p:nvSpPr>
          <p:cNvPr id="9221" name="Tekstvak 4"/>
          <p:cNvSpPr txBox="1">
            <a:spLocks noChangeArrowheads="1"/>
          </p:cNvSpPr>
          <p:nvPr/>
        </p:nvSpPr>
        <p:spPr bwMode="auto">
          <a:xfrm>
            <a:off x="4067175" y="3573463"/>
            <a:ext cx="865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StUF</a:t>
            </a:r>
          </a:p>
        </p:txBody>
      </p:sp>
      <p:sp>
        <p:nvSpPr>
          <p:cNvPr id="9222" name="Tekstvak 2"/>
          <p:cNvSpPr txBox="1">
            <a:spLocks noChangeArrowheads="1"/>
          </p:cNvSpPr>
          <p:nvPr/>
        </p:nvSpPr>
        <p:spPr bwMode="auto">
          <a:xfrm>
            <a:off x="5292725" y="4076700"/>
            <a:ext cx="2592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Zaaksysteem applicatie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>
          <a:xfrm>
            <a:off x="900113" y="1628775"/>
            <a:ext cx="7848600" cy="792163"/>
          </a:xfrm>
        </p:spPr>
        <p:txBody>
          <a:bodyPr/>
          <a:lstStyle/>
          <a:p>
            <a:r>
              <a:rPr lang="nl-NL" smtClean="0"/>
              <a:t>Zaakservice </a:t>
            </a:r>
            <a:br>
              <a:rPr lang="nl-NL" smtClean="0"/>
            </a:br>
            <a:r>
              <a:rPr lang="nl-NL" smtClean="0"/>
              <a:t>Consumer</a:t>
            </a:r>
            <a:br>
              <a:rPr lang="nl-NL" smtClean="0"/>
            </a:br>
            <a:r>
              <a:rPr lang="nl-NL" sz="1800" smtClean="0">
                <a:solidFill>
                  <a:srgbClr val="CC0099"/>
                </a:solidFill>
              </a:rPr>
              <a:t>Scenario 1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3348038" y="0"/>
          <a:ext cx="5067300" cy="6858000"/>
        </p:xfrm>
        <a:graphic>
          <a:graphicData uri="http://schemas.openxmlformats.org/presentationml/2006/ole">
            <p:oleObj spid="_x0000_s2050" name="Visio" r:id="rId3" imgW="3826980" imgH="523434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StUF Testplatform Scenario testen</a:t>
            </a:r>
            <a:br>
              <a:rPr lang="nl-NL" smtClean="0"/>
            </a:br>
            <a:r>
              <a:rPr lang="nl-NL" smtClean="0">
                <a:solidFill>
                  <a:srgbClr val="CC0099"/>
                </a:solidFill>
              </a:rPr>
              <a:t> </a:t>
            </a:r>
            <a:r>
              <a:rPr lang="nl-NL" sz="1800" smtClean="0">
                <a:solidFill>
                  <a:srgbClr val="CC0099"/>
                </a:solidFill>
              </a:rPr>
              <a:t>Zaaksysteeem Scenario 3 &amp; Scenario 5</a:t>
            </a: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> </a:t>
            </a:r>
            <a:endParaRPr lang="nl-NL" sz="2000" smtClean="0">
              <a:solidFill>
                <a:srgbClr val="CC0099"/>
              </a:solidFill>
            </a:endParaRP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</p:nvPr>
        </p:nvGraphicFramePr>
        <p:xfrm>
          <a:off x="902848" y="2205038"/>
          <a:ext cx="7222257" cy="302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4" name="Tekstvak 4"/>
          <p:cNvSpPr txBox="1">
            <a:spLocks noChangeArrowheads="1"/>
          </p:cNvSpPr>
          <p:nvPr/>
        </p:nvSpPr>
        <p:spPr bwMode="auto">
          <a:xfrm>
            <a:off x="5435600" y="4076700"/>
            <a:ext cx="2449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(STP Simulatieserver)</a:t>
            </a:r>
          </a:p>
        </p:txBody>
      </p:sp>
      <p:sp>
        <p:nvSpPr>
          <p:cNvPr id="10245" name="Tekstvak 2"/>
          <p:cNvSpPr txBox="1">
            <a:spLocks noChangeArrowheads="1"/>
          </p:cNvSpPr>
          <p:nvPr/>
        </p:nvSpPr>
        <p:spPr bwMode="auto">
          <a:xfrm>
            <a:off x="4067175" y="3573463"/>
            <a:ext cx="865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StUF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Zaak- Documentservices 1.0</a:t>
            </a:r>
            <a:endParaRPr lang="nl-NL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>
          <a:xfrm>
            <a:off x="827584" y="2276872"/>
            <a:ext cx="7797800" cy="432272"/>
          </a:xfrm>
        </p:spPr>
        <p:txBody>
          <a:bodyPr/>
          <a:lstStyle/>
          <a:p>
            <a:r>
              <a:rPr lang="en-US" sz="2000" dirty="0" smtClean="0"/>
              <a:t>Diverse </a:t>
            </a:r>
            <a:r>
              <a:rPr lang="en-US" sz="2000" dirty="0" err="1" smtClean="0"/>
              <a:t>wijzigingsverzoeken</a:t>
            </a:r>
            <a:r>
              <a:rPr lang="en-US" sz="2000" dirty="0" smtClean="0"/>
              <a:t> </a:t>
            </a:r>
            <a:r>
              <a:rPr lang="en-US" sz="2000" dirty="0" err="1" smtClean="0"/>
              <a:t>zijn</a:t>
            </a:r>
            <a:r>
              <a:rPr lang="en-US" sz="2000" dirty="0" smtClean="0"/>
              <a:t> </a:t>
            </a:r>
            <a:r>
              <a:rPr lang="en-US" sz="2000" dirty="0" err="1" smtClean="0"/>
              <a:t>ontvangen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MT van KING </a:t>
            </a:r>
            <a:r>
              <a:rPr lang="en-US" sz="2000" dirty="0" err="1" smtClean="0"/>
              <a:t>heeft</a:t>
            </a:r>
            <a:r>
              <a:rPr lang="en-US" sz="2000" dirty="0" smtClean="0"/>
              <a:t> </a:t>
            </a:r>
            <a:r>
              <a:rPr lang="en-US" sz="2000" dirty="0" err="1" smtClean="0"/>
              <a:t>besloten</a:t>
            </a:r>
            <a:r>
              <a:rPr lang="en-US" sz="2000" dirty="0" smtClean="0"/>
              <a:t> extra </a:t>
            </a:r>
            <a:r>
              <a:rPr lang="en-US" sz="2000" dirty="0" err="1" smtClean="0"/>
              <a:t>beheercapaciteit</a:t>
            </a:r>
            <a:r>
              <a:rPr lang="en-US" sz="2000" dirty="0" smtClean="0"/>
              <a:t> </a:t>
            </a:r>
            <a:r>
              <a:rPr lang="en-US" sz="2000" dirty="0" err="1" smtClean="0"/>
              <a:t>aan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trekken</a:t>
            </a:r>
            <a:r>
              <a:rPr lang="en-US" sz="2000" dirty="0" smtClean="0"/>
              <a:t> via </a:t>
            </a:r>
            <a:r>
              <a:rPr lang="en-US" sz="2000" dirty="0" err="1" smtClean="0"/>
              <a:t>inhuur</a:t>
            </a:r>
            <a:endParaRPr lang="en-US" sz="2000" dirty="0"/>
          </a:p>
          <a:p>
            <a:pPr lvl="1"/>
            <a:r>
              <a:rPr lang="en-US" sz="1800" i="1" dirty="0" err="1" smtClean="0"/>
              <a:t>Indien</a:t>
            </a:r>
            <a:r>
              <a:rPr lang="en-US" sz="1800" i="1" dirty="0" smtClean="0"/>
              <a:t> u </a:t>
            </a:r>
            <a:r>
              <a:rPr lang="en-US" sz="1800" i="1" dirty="0" err="1" smtClean="0"/>
              <a:t>technische</a:t>
            </a:r>
            <a:r>
              <a:rPr lang="en-US" sz="1800" i="1" dirty="0" smtClean="0"/>
              <a:t> expertise </a:t>
            </a:r>
            <a:r>
              <a:rPr lang="en-US" sz="1800" i="1" dirty="0" err="1" smtClean="0"/>
              <a:t>beschikbaar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heeft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laat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dat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dan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weten</a:t>
            </a:r>
            <a:r>
              <a:rPr lang="en-US" sz="1800" i="1" dirty="0" smtClean="0"/>
              <a:t> en </a:t>
            </a:r>
            <a:r>
              <a:rPr lang="en-US" sz="1800" i="1" dirty="0" err="1" smtClean="0"/>
              <a:t>stuur</a:t>
            </a:r>
            <a:r>
              <a:rPr lang="en-US" sz="1800" i="1" dirty="0" smtClean="0"/>
              <a:t> CV op.</a:t>
            </a:r>
          </a:p>
          <a:p>
            <a:endParaRPr lang="en-US" sz="2000" dirty="0"/>
          </a:p>
          <a:p>
            <a:r>
              <a:rPr lang="en-US" sz="2000" dirty="0" err="1" smtClean="0"/>
              <a:t>Fouten</a:t>
            </a:r>
            <a:r>
              <a:rPr lang="en-US" sz="2000" dirty="0" smtClean="0"/>
              <a:t> die </a:t>
            </a:r>
            <a:r>
              <a:rPr lang="en-US" sz="2000" dirty="0" err="1" smtClean="0"/>
              <a:t>tijdens</a:t>
            </a:r>
            <a:r>
              <a:rPr lang="en-US" sz="2000" dirty="0" smtClean="0"/>
              <a:t> </a:t>
            </a:r>
            <a:r>
              <a:rPr lang="en-US" sz="2000" dirty="0" err="1" smtClean="0"/>
              <a:t>softwarebouw</a:t>
            </a:r>
            <a:r>
              <a:rPr lang="en-US" sz="2000" dirty="0" smtClean="0"/>
              <a:t> </a:t>
            </a:r>
            <a:r>
              <a:rPr lang="en-US" sz="2000" dirty="0" err="1" smtClean="0"/>
              <a:t>zijn</a:t>
            </a:r>
            <a:r>
              <a:rPr lang="en-US" sz="2000" dirty="0" smtClean="0"/>
              <a:t> </a:t>
            </a:r>
            <a:r>
              <a:rPr lang="en-US" sz="2000" dirty="0" err="1" smtClean="0"/>
              <a:t>geconstateerd</a:t>
            </a:r>
            <a:r>
              <a:rPr lang="en-US" sz="2000" dirty="0" smtClean="0"/>
              <a:t> </a:t>
            </a:r>
            <a:r>
              <a:rPr lang="en-US" sz="2000" dirty="0" err="1" smtClean="0"/>
              <a:t>worden</a:t>
            </a:r>
            <a:r>
              <a:rPr lang="en-US" sz="2000" dirty="0" smtClean="0"/>
              <a:t> </a:t>
            </a:r>
            <a:r>
              <a:rPr lang="en-US" sz="2000" dirty="0" err="1" smtClean="0"/>
              <a:t>asap</a:t>
            </a:r>
            <a:r>
              <a:rPr lang="en-US" sz="2000" dirty="0" smtClean="0"/>
              <a:t> </a:t>
            </a:r>
            <a:r>
              <a:rPr lang="en-US" sz="2000" dirty="0" err="1" smtClean="0"/>
              <a:t>opgelost</a:t>
            </a:r>
            <a:r>
              <a:rPr lang="en-US" sz="2000" dirty="0" smtClean="0"/>
              <a:t>. </a:t>
            </a:r>
          </a:p>
          <a:p>
            <a:endParaRPr lang="en-US" sz="2000" dirty="0"/>
          </a:p>
          <a:p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endParaRPr lang="en-US" sz="2000" dirty="0" smtClean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xmlns="" val="4243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el 1"/>
          <p:cNvSpPr>
            <a:spLocks noGrp="1"/>
          </p:cNvSpPr>
          <p:nvPr>
            <p:ph type="title"/>
          </p:nvPr>
        </p:nvSpPr>
        <p:spPr>
          <a:xfrm>
            <a:off x="755650" y="1628775"/>
            <a:ext cx="7848600" cy="792163"/>
          </a:xfrm>
        </p:spPr>
        <p:txBody>
          <a:bodyPr/>
          <a:lstStyle/>
          <a:p>
            <a:r>
              <a:rPr lang="nl-NL" smtClean="0"/>
              <a:t>Zaaksysteem</a:t>
            </a:r>
            <a:br>
              <a:rPr lang="nl-NL" smtClean="0"/>
            </a:br>
            <a:r>
              <a:rPr lang="nl-NL" sz="1800" smtClean="0">
                <a:solidFill>
                  <a:srgbClr val="CC0099"/>
                </a:solidFill>
              </a:rPr>
              <a:t>Scenario 3</a:t>
            </a:r>
            <a:br>
              <a:rPr lang="nl-NL" sz="1800" smtClean="0">
                <a:solidFill>
                  <a:srgbClr val="CC0099"/>
                </a:solidFill>
              </a:rPr>
            </a:br>
            <a:r>
              <a:rPr lang="nl-NL" sz="1800" smtClean="0">
                <a:solidFill>
                  <a:srgbClr val="CC0099"/>
                </a:solidFill>
              </a:rPr>
              <a:t>Zaakservices</a:t>
            </a:r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3132138" y="0"/>
          <a:ext cx="6011862" cy="6646863"/>
        </p:xfrm>
        <a:graphic>
          <a:graphicData uri="http://schemas.openxmlformats.org/presentationml/2006/ole">
            <p:oleObj spid="_x0000_s3074" name="Visio" r:id="rId3" imgW="5446980" imgH="606248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611188" y="1628775"/>
            <a:ext cx="7848600" cy="792163"/>
          </a:xfrm>
        </p:spPr>
        <p:txBody>
          <a:bodyPr/>
          <a:lstStyle/>
          <a:p>
            <a:r>
              <a:rPr lang="nl-NL" smtClean="0"/>
              <a:t>Zaaksysteem</a:t>
            </a:r>
            <a:br>
              <a:rPr lang="nl-NL" smtClean="0"/>
            </a:br>
            <a:r>
              <a:rPr lang="nl-NL" sz="1800" smtClean="0">
                <a:solidFill>
                  <a:srgbClr val="CC0099"/>
                </a:solidFill>
              </a:rPr>
              <a:t>Scenario 5</a:t>
            </a:r>
            <a:br>
              <a:rPr lang="nl-NL" sz="1800" smtClean="0">
                <a:solidFill>
                  <a:srgbClr val="CC0099"/>
                </a:solidFill>
              </a:rPr>
            </a:br>
            <a:r>
              <a:rPr lang="nl-NL" sz="1800" smtClean="0">
                <a:solidFill>
                  <a:srgbClr val="CC0099"/>
                </a:solidFill>
              </a:rPr>
              <a:t>Documentservices</a:t>
            </a:r>
          </a:p>
        </p:txBody>
      </p:sp>
      <p:graphicFrame>
        <p:nvGraphicFramePr>
          <p:cNvPr id="3074" name="Object 1"/>
          <p:cNvGraphicFramePr>
            <a:graphicFrameLocks noChangeAspect="1"/>
          </p:cNvGraphicFramePr>
          <p:nvPr/>
        </p:nvGraphicFramePr>
        <p:xfrm>
          <a:off x="3635622" y="44624"/>
          <a:ext cx="5256858" cy="6848402"/>
        </p:xfrm>
        <a:graphic>
          <a:graphicData uri="http://schemas.openxmlformats.org/presentationml/2006/ole">
            <p:oleObj spid="_x0000_s4098" name="Visio" r:id="rId3" imgW="5707630" imgH="6562625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StUF Testplatform Scenario testen </a:t>
            </a:r>
            <a:r>
              <a:rPr lang="nl-NL" sz="2000" smtClean="0">
                <a:solidFill>
                  <a:srgbClr val="CC0099"/>
                </a:solidFill>
              </a:rPr>
              <a:t>Documentmanagementsysteem Scenario 11</a:t>
            </a:r>
          </a:p>
        </p:txBody>
      </p:sp>
      <p:graphicFrame>
        <p:nvGraphicFramePr>
          <p:cNvPr id="2" name="Tijdelijke aanduiding voor inhoud 1"/>
          <p:cNvGraphicFramePr>
            <a:graphicFrameLocks noGrp="1"/>
          </p:cNvGraphicFramePr>
          <p:nvPr>
            <p:ph idx="1"/>
          </p:nvPr>
        </p:nvGraphicFramePr>
        <p:xfrm>
          <a:off x="902848" y="2205038"/>
          <a:ext cx="7222257" cy="3024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Tekstvak 2"/>
          <p:cNvSpPr txBox="1">
            <a:spLocks noChangeArrowheads="1"/>
          </p:cNvSpPr>
          <p:nvPr/>
        </p:nvSpPr>
        <p:spPr bwMode="auto">
          <a:xfrm>
            <a:off x="4067175" y="3573463"/>
            <a:ext cx="865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>
                <a:solidFill>
                  <a:schemeClr val="bg1"/>
                </a:solidFill>
              </a:rPr>
              <a:t>CMIS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>
            <a:spLocks noGrp="1"/>
          </p:cNvSpPr>
          <p:nvPr>
            <p:ph type="title"/>
          </p:nvPr>
        </p:nvSpPr>
        <p:spPr>
          <a:xfrm>
            <a:off x="611188" y="1628775"/>
            <a:ext cx="7848600" cy="792163"/>
          </a:xfrm>
        </p:spPr>
        <p:txBody>
          <a:bodyPr/>
          <a:lstStyle/>
          <a:p>
            <a:r>
              <a:rPr lang="nl-NL" smtClean="0"/>
              <a:t>Document</a:t>
            </a:r>
            <a:br>
              <a:rPr lang="nl-NL" smtClean="0"/>
            </a:br>
            <a:r>
              <a:rPr lang="nl-NL" smtClean="0"/>
              <a:t>management</a:t>
            </a:r>
            <a:br>
              <a:rPr lang="nl-NL" smtClean="0"/>
            </a:br>
            <a:r>
              <a:rPr lang="nl-NL" smtClean="0"/>
              <a:t>systeem</a:t>
            </a:r>
            <a:br>
              <a:rPr lang="nl-NL" smtClean="0"/>
            </a:br>
            <a:r>
              <a:rPr lang="nl-NL" sz="1800" smtClean="0">
                <a:solidFill>
                  <a:srgbClr val="CC0099"/>
                </a:solidFill>
              </a:rPr>
              <a:t>Scenario 11</a:t>
            </a:r>
            <a:br>
              <a:rPr lang="nl-NL" sz="1800" smtClean="0">
                <a:solidFill>
                  <a:srgbClr val="CC0099"/>
                </a:solidFill>
              </a:rPr>
            </a:br>
            <a:endParaRPr lang="nl-NL" sz="1800" smtClean="0">
              <a:solidFill>
                <a:srgbClr val="CC0099"/>
              </a:solidFill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987675" y="44624"/>
          <a:ext cx="5710354" cy="6885281"/>
        </p:xfrm>
        <a:graphic>
          <a:graphicData uri="http://schemas.openxmlformats.org/presentationml/2006/ole">
            <p:oleObj spid="_x0000_s5122" name="Visio" r:id="rId3" imgW="4312710" imgH="639325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Introductie /kennismaking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Compliancy</a:t>
            </a:r>
            <a:endParaRPr lang="nl-NL" sz="40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Gebruik van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 Testplatform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Zaak- Document services 1.0 Testset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Demo: Uitvoeren test op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Verbeterpunten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Testplatform en Testset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Testplanning</a:t>
            </a:r>
          </a:p>
          <a:p>
            <a:pPr lvl="0"/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Rondvraag</a:t>
            </a:r>
            <a:endParaRPr lang="nl-NL" sz="3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57569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uw testplanning?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i="1" dirty="0" err="1" smtClean="0"/>
              <a:t>Kloppen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uw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eigen</a:t>
            </a:r>
            <a:r>
              <a:rPr lang="en-US" sz="2300" i="1" dirty="0" smtClean="0"/>
              <a:t> </a:t>
            </a:r>
            <a:r>
              <a:rPr lang="en-US" sz="2300" i="1" dirty="0" err="1" smtClean="0"/>
              <a:t>planningsdata</a:t>
            </a:r>
            <a:r>
              <a:rPr lang="en-US" sz="2300" i="1" dirty="0" smtClean="0"/>
              <a:t> in de GEMMA </a:t>
            </a:r>
            <a:r>
              <a:rPr lang="en-US" sz="2300" i="1" dirty="0" err="1" smtClean="0"/>
              <a:t>softwarecatalogus</a:t>
            </a:r>
            <a:r>
              <a:rPr lang="en-US" sz="2300" i="1" dirty="0" smtClean="0"/>
              <a:t>?</a:t>
            </a:r>
            <a:endParaRPr lang="en-US" sz="2300" dirty="0" smtClean="0"/>
          </a:p>
          <a:p>
            <a:r>
              <a:rPr lang="en-US" sz="2300" dirty="0" smtClean="0"/>
              <a:t>Nu: </a:t>
            </a:r>
            <a:r>
              <a:rPr lang="en-US" sz="2300" dirty="0" err="1" smtClean="0"/>
              <a:t>beginnen</a:t>
            </a:r>
            <a:r>
              <a:rPr lang="en-US" sz="2300" dirty="0" smtClean="0"/>
              <a:t> met </a:t>
            </a:r>
            <a:r>
              <a:rPr lang="en-US" sz="2300" dirty="0" err="1" smtClean="0"/>
              <a:t>testen</a:t>
            </a:r>
            <a:r>
              <a:rPr lang="en-US" sz="2300" dirty="0" smtClean="0"/>
              <a:t> op </a:t>
            </a:r>
            <a:r>
              <a:rPr lang="en-US" sz="2300" dirty="0" err="1" smtClean="0"/>
              <a:t>StUF</a:t>
            </a:r>
            <a:r>
              <a:rPr lang="en-US" sz="2300" dirty="0" smtClean="0"/>
              <a:t> ZKN </a:t>
            </a:r>
            <a:r>
              <a:rPr lang="en-US" sz="2300" dirty="0" err="1" smtClean="0"/>
              <a:t>testregels</a:t>
            </a:r>
            <a:r>
              <a:rPr lang="en-US" sz="2300" dirty="0" smtClean="0"/>
              <a:t> </a:t>
            </a:r>
            <a:r>
              <a:rPr lang="en-US" sz="2300" dirty="0" err="1" smtClean="0"/>
              <a:t>o.b.v</a:t>
            </a:r>
            <a:r>
              <a:rPr lang="en-US" sz="2300" dirty="0" smtClean="0"/>
              <a:t>. ad hoc</a:t>
            </a:r>
            <a:endParaRPr lang="en-US" sz="2300" dirty="0"/>
          </a:p>
          <a:p>
            <a:r>
              <a:rPr lang="en-US" sz="2300" dirty="0" err="1" smtClean="0"/>
              <a:t>Wie</a:t>
            </a:r>
            <a:r>
              <a:rPr lang="en-US" sz="2300" dirty="0"/>
              <a:t> </a:t>
            </a:r>
            <a:r>
              <a:rPr lang="en-US" sz="2300" dirty="0" err="1" smtClean="0"/>
              <a:t>kan</a:t>
            </a:r>
            <a:r>
              <a:rPr lang="en-US" sz="2300" dirty="0" smtClean="0"/>
              <a:t>/</a:t>
            </a:r>
            <a:r>
              <a:rPr lang="en-US" sz="2300" dirty="0" err="1" smtClean="0"/>
              <a:t>wil</a:t>
            </a:r>
            <a:r>
              <a:rPr lang="en-US" sz="2300" dirty="0" smtClean="0"/>
              <a:t> </a:t>
            </a:r>
            <a:r>
              <a:rPr lang="en-US" sz="2300" dirty="0" err="1" smtClean="0"/>
              <a:t>komende</a:t>
            </a:r>
            <a:r>
              <a:rPr lang="en-US" sz="2300" dirty="0" smtClean="0"/>
              <a:t> </a:t>
            </a:r>
            <a:r>
              <a:rPr lang="en-US" sz="2300" dirty="0" err="1" smtClean="0"/>
              <a:t>weken</a:t>
            </a:r>
            <a:r>
              <a:rPr lang="en-US" sz="2300" dirty="0" smtClean="0"/>
              <a:t> </a:t>
            </a:r>
            <a:r>
              <a:rPr lang="en-US" sz="2300" dirty="0" err="1" smtClean="0"/>
              <a:t>als</a:t>
            </a:r>
            <a:r>
              <a:rPr lang="en-US" sz="2300" dirty="0" smtClean="0"/>
              <a:t> 1e de testset </a:t>
            </a:r>
            <a:r>
              <a:rPr lang="en-US" sz="2300" dirty="0" err="1" smtClean="0"/>
              <a:t>Zaak</a:t>
            </a:r>
            <a:r>
              <a:rPr lang="en-US" sz="2300" dirty="0" smtClean="0"/>
              <a:t>- </a:t>
            </a:r>
            <a:r>
              <a:rPr lang="en-US" sz="2300" dirty="0" err="1" smtClean="0"/>
              <a:t>Documentservices</a:t>
            </a:r>
            <a:r>
              <a:rPr lang="en-US" sz="2300" dirty="0" smtClean="0"/>
              <a:t> </a:t>
            </a:r>
            <a:r>
              <a:rPr lang="en-US" sz="2300" dirty="0" err="1" smtClean="0"/>
              <a:t>uitproberen</a:t>
            </a:r>
            <a:r>
              <a:rPr lang="en-US" sz="2300" dirty="0" smtClean="0"/>
              <a:t>?</a:t>
            </a:r>
          </a:p>
          <a:p>
            <a:r>
              <a:rPr lang="en-US" sz="2300" dirty="0" smtClean="0"/>
              <a:t>Planning: </a:t>
            </a:r>
            <a:r>
              <a:rPr lang="en-US" sz="2300" dirty="0" err="1"/>
              <a:t>v</a:t>
            </a:r>
            <a:r>
              <a:rPr lang="en-US" sz="2300" dirty="0" err="1" smtClean="0"/>
              <a:t>anaf</a:t>
            </a:r>
            <a:r>
              <a:rPr lang="en-US" sz="2300" dirty="0" smtClean="0"/>
              <a:t> 1 </a:t>
            </a:r>
            <a:r>
              <a:rPr lang="en-US" sz="2300" dirty="0" err="1" smtClean="0"/>
              <a:t>november</a:t>
            </a:r>
            <a:r>
              <a:rPr lang="en-US" sz="2300" dirty="0" smtClean="0"/>
              <a:t> 2013 is de </a:t>
            </a:r>
            <a:r>
              <a:rPr lang="en-US" sz="2300" dirty="0" err="1" smtClean="0"/>
              <a:t>hele</a:t>
            </a:r>
            <a:r>
              <a:rPr lang="en-US" sz="2300" dirty="0" smtClean="0"/>
              <a:t> testset </a:t>
            </a:r>
            <a:r>
              <a:rPr lang="en-US" sz="2300" dirty="0" err="1" smtClean="0"/>
              <a:t>beschikbaar</a:t>
            </a:r>
            <a:r>
              <a:rPr lang="en-US" sz="2300" dirty="0" smtClean="0"/>
              <a:t> op </a:t>
            </a:r>
            <a:r>
              <a:rPr lang="en-US" sz="2300" dirty="0" err="1" smtClean="0"/>
              <a:t>StUF</a:t>
            </a:r>
            <a:r>
              <a:rPr lang="en-US" sz="2300" dirty="0" smtClean="0"/>
              <a:t> </a:t>
            </a:r>
            <a:r>
              <a:rPr lang="en-US" sz="2300" dirty="0" err="1" smtClean="0"/>
              <a:t>Testplatform</a:t>
            </a:r>
            <a:endParaRPr lang="en-US" sz="2300" dirty="0" smtClean="0"/>
          </a:p>
          <a:p>
            <a:pPr marL="0" indent="0">
              <a:buNone/>
            </a:pP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xmlns="" val="283132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Rondvraag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00808"/>
            <a:ext cx="49530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06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239943" y="1653207"/>
            <a:ext cx="117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FFFF"/>
                </a:solidFill>
              </a:rPr>
              <a:t>Gemeente</a:t>
            </a:r>
            <a:endParaRPr lang="nl-NL" b="1" dirty="0">
              <a:solidFill>
                <a:srgbClr val="FFFFFF"/>
              </a:solidFill>
            </a:endParaRPr>
          </a:p>
        </p:txBody>
      </p:sp>
      <p:sp>
        <p:nvSpPr>
          <p:cNvPr id="63" name="Tekstvak 62"/>
          <p:cNvSpPr txBox="1"/>
          <p:nvPr/>
        </p:nvSpPr>
        <p:spPr>
          <a:xfrm>
            <a:off x="239942" y="3979328"/>
            <a:ext cx="13752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BBE0E3"/>
                </a:solidFill>
              </a:rPr>
              <a:t>Landelijk </a:t>
            </a:r>
          </a:p>
          <a:p>
            <a:r>
              <a:rPr lang="nl-NL" b="1" dirty="0" smtClean="0">
                <a:solidFill>
                  <a:srgbClr val="BBE0E3"/>
                </a:solidFill>
              </a:rPr>
              <a:t>/ Extern</a:t>
            </a:r>
          </a:p>
          <a:p>
            <a:endParaRPr lang="nl-NL" b="1" dirty="0">
              <a:solidFill>
                <a:srgbClr val="BBE0E3"/>
              </a:solidFill>
            </a:endParaRPr>
          </a:p>
          <a:p>
            <a:r>
              <a:rPr lang="nl-NL" b="1" dirty="0" smtClean="0">
                <a:solidFill>
                  <a:srgbClr val="BBE0E3"/>
                </a:solidFill>
              </a:rPr>
              <a:t>NUP </a:t>
            </a:r>
          </a:p>
          <a:p>
            <a:r>
              <a:rPr lang="nl-NL" b="1" dirty="0" smtClean="0">
                <a:solidFill>
                  <a:srgbClr val="BBE0E3"/>
                </a:solidFill>
              </a:rPr>
              <a:t>Bouwstenen</a:t>
            </a:r>
          </a:p>
        </p:txBody>
      </p:sp>
      <p:pic>
        <p:nvPicPr>
          <p:cNvPr id="67" name="Afbeelding 6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945" y="2103944"/>
            <a:ext cx="1094931" cy="1094931"/>
          </a:xfrm>
          <a:prstGeom prst="rect">
            <a:avLst/>
          </a:prstGeom>
        </p:spPr>
      </p:pic>
      <p:grpSp>
        <p:nvGrpSpPr>
          <p:cNvPr id="2" name="Groep 2"/>
          <p:cNvGrpSpPr/>
          <p:nvPr/>
        </p:nvGrpSpPr>
        <p:grpSpPr>
          <a:xfrm>
            <a:off x="1672977" y="4080719"/>
            <a:ext cx="7092000" cy="1440000"/>
            <a:chOff x="1672977" y="4080719"/>
            <a:chExt cx="7092000" cy="1440000"/>
          </a:xfrm>
        </p:grpSpPr>
        <p:sp>
          <p:nvSpPr>
            <p:cNvPr id="58" name="Rechthoek 57"/>
            <p:cNvSpPr/>
            <p:nvPr/>
          </p:nvSpPr>
          <p:spPr>
            <a:xfrm>
              <a:off x="6463393" y="4080719"/>
              <a:ext cx="2301584" cy="1440000"/>
            </a:xfrm>
            <a:prstGeom prst="rect">
              <a:avLst/>
            </a:prstGeom>
            <a:solidFill>
              <a:srgbClr val="CBF1C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nl-NL" dirty="0">
                <a:solidFill>
                  <a:srgbClr val="000000"/>
                </a:solidFill>
              </a:endParaRPr>
            </a:p>
          </p:txBody>
        </p:sp>
        <p:sp>
          <p:nvSpPr>
            <p:cNvPr id="59" name="Rechthoek 58"/>
            <p:cNvSpPr/>
            <p:nvPr/>
          </p:nvSpPr>
          <p:spPr>
            <a:xfrm>
              <a:off x="4068185" y="4080719"/>
              <a:ext cx="2301584" cy="1440000"/>
            </a:xfrm>
            <a:prstGeom prst="rect">
              <a:avLst/>
            </a:prstGeom>
            <a:solidFill>
              <a:srgbClr val="F8B57E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nl-NL" dirty="0">
                <a:solidFill>
                  <a:srgbClr val="000000"/>
                </a:solidFill>
              </a:endParaRPr>
            </a:p>
          </p:txBody>
        </p:sp>
        <p:sp>
          <p:nvSpPr>
            <p:cNvPr id="60" name="Rechthoek 59"/>
            <p:cNvSpPr/>
            <p:nvPr/>
          </p:nvSpPr>
          <p:spPr>
            <a:xfrm>
              <a:off x="1672977" y="4080719"/>
              <a:ext cx="2301584" cy="1439088"/>
            </a:xfrm>
            <a:prstGeom prst="rect">
              <a:avLst/>
            </a:prstGeom>
            <a:solidFill>
              <a:srgbClr val="B0C2DA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nl-NL" dirty="0">
                <a:solidFill>
                  <a:srgbClr val="000000"/>
                </a:solidFill>
              </a:endParaRPr>
            </a:p>
          </p:txBody>
        </p:sp>
        <p:sp>
          <p:nvSpPr>
            <p:cNvPr id="77" name="Afgeronde rechthoek 76"/>
            <p:cNvSpPr/>
            <p:nvPr/>
          </p:nvSpPr>
          <p:spPr>
            <a:xfrm>
              <a:off x="1941454" y="4479241"/>
              <a:ext cx="1716810" cy="480237"/>
            </a:xfrm>
            <a:prstGeom prst="round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sz="1200" b="1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rPr>
                <a:t>Mijn Overheid Lopende Zaken</a:t>
              </a:r>
            </a:p>
          </p:txBody>
        </p:sp>
      </p:grpSp>
      <p:grpSp>
        <p:nvGrpSpPr>
          <p:cNvPr id="3" name="Groep 38"/>
          <p:cNvGrpSpPr/>
          <p:nvPr/>
        </p:nvGrpSpPr>
        <p:grpSpPr>
          <a:xfrm>
            <a:off x="1672977" y="1724838"/>
            <a:ext cx="7092000" cy="2241981"/>
            <a:chOff x="1672977" y="1724838"/>
            <a:chExt cx="7092000" cy="2241981"/>
          </a:xfrm>
        </p:grpSpPr>
        <p:grpSp>
          <p:nvGrpSpPr>
            <p:cNvPr id="4" name="Groep 1"/>
            <p:cNvGrpSpPr/>
            <p:nvPr/>
          </p:nvGrpSpPr>
          <p:grpSpPr>
            <a:xfrm>
              <a:off x="1672977" y="1724838"/>
              <a:ext cx="7092000" cy="2241981"/>
              <a:chOff x="1686625" y="1724838"/>
              <a:chExt cx="7092000" cy="2241981"/>
            </a:xfrm>
          </p:grpSpPr>
          <p:sp>
            <p:nvSpPr>
              <p:cNvPr id="49" name="Rechthoek 48"/>
              <p:cNvSpPr/>
              <p:nvPr/>
            </p:nvSpPr>
            <p:spPr>
              <a:xfrm>
                <a:off x="4081833" y="1724838"/>
                <a:ext cx="2301584" cy="2232000"/>
              </a:xfrm>
              <a:prstGeom prst="rect">
                <a:avLst/>
              </a:prstGeom>
              <a:solidFill>
                <a:srgbClr val="F8B57E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nl-N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hthoek 50"/>
              <p:cNvSpPr/>
              <p:nvPr/>
            </p:nvSpPr>
            <p:spPr>
              <a:xfrm>
                <a:off x="6477041" y="1734819"/>
                <a:ext cx="2301584" cy="2232000"/>
              </a:xfrm>
              <a:prstGeom prst="rect">
                <a:avLst/>
              </a:prstGeom>
              <a:solidFill>
                <a:srgbClr val="CBF1C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nl-N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hthoek 49"/>
              <p:cNvSpPr/>
              <p:nvPr/>
            </p:nvSpPr>
            <p:spPr>
              <a:xfrm>
                <a:off x="1686625" y="1724838"/>
                <a:ext cx="2301584" cy="2232000"/>
              </a:xfrm>
              <a:prstGeom prst="rect">
                <a:avLst/>
              </a:prstGeom>
              <a:solidFill>
                <a:srgbClr val="B0C2DA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nl-N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Afgeronde rechthoek 60"/>
              <p:cNvSpPr/>
              <p:nvPr/>
            </p:nvSpPr>
            <p:spPr>
              <a:xfrm>
                <a:off x="1791859" y="2508453"/>
                <a:ext cx="1764000" cy="327501"/>
              </a:xfrm>
              <a:prstGeom prst="roundRect">
                <a:avLst/>
              </a:prstGeom>
              <a:solidFill>
                <a:srgbClr val="CBFFFF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nl-NL" sz="1200" b="1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68" name="Afgeronde rechthoek 67"/>
              <p:cNvSpPr/>
              <p:nvPr/>
            </p:nvSpPr>
            <p:spPr>
              <a:xfrm>
                <a:off x="4663618" y="2592774"/>
                <a:ext cx="1188000" cy="463658"/>
              </a:xfrm>
              <a:prstGeom prst="roundRect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nl-NL" sz="1200" b="1" dirty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Zaak</a:t>
                </a:r>
                <a:br>
                  <a:rPr lang="nl-NL" sz="1200" b="1" dirty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</a:br>
                <a:r>
                  <a:rPr lang="nl-NL" sz="1200" b="1" dirty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systeem</a:t>
                </a:r>
              </a:p>
            </p:txBody>
          </p:sp>
          <p:sp>
            <p:nvSpPr>
              <p:cNvPr id="69" name="Afgeronde rechthoek 68"/>
              <p:cNvSpPr/>
              <p:nvPr/>
            </p:nvSpPr>
            <p:spPr>
              <a:xfrm>
                <a:off x="4663618" y="1790279"/>
                <a:ext cx="1188000" cy="442874"/>
              </a:xfrm>
              <a:prstGeom prst="roundRect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nl-NL" sz="1200" b="1" dirty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DMS</a:t>
                </a:r>
              </a:p>
            </p:txBody>
          </p:sp>
          <p:sp>
            <p:nvSpPr>
              <p:cNvPr id="71" name="Afgeronde rechthoek 70"/>
              <p:cNvSpPr/>
              <p:nvPr/>
            </p:nvSpPr>
            <p:spPr>
              <a:xfrm>
                <a:off x="4663618" y="3398582"/>
                <a:ext cx="1188000" cy="432635"/>
              </a:xfrm>
              <a:prstGeom prst="roundRect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nl-NL" sz="1200" b="1" dirty="0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Integratie</a:t>
                </a:r>
              </a:p>
              <a:p>
                <a:pPr algn="ctr">
                  <a:defRPr/>
                </a:pPr>
                <a:r>
                  <a:rPr lang="nl-NL" sz="1200" b="1" dirty="0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Voorz.</a:t>
                </a:r>
              </a:p>
            </p:txBody>
          </p:sp>
          <p:sp>
            <p:nvSpPr>
              <p:cNvPr id="73" name="Afgeronde rechthoek 72"/>
              <p:cNvSpPr/>
              <p:nvPr/>
            </p:nvSpPr>
            <p:spPr>
              <a:xfrm>
                <a:off x="6776669" y="2017971"/>
                <a:ext cx="1716810" cy="327501"/>
              </a:xfrm>
              <a:prstGeom prst="roundRect">
                <a:avLst/>
              </a:prstGeom>
              <a:solidFill>
                <a:srgbClr val="72DD8D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nl-NL" sz="1200" dirty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Sociale Zaken</a:t>
                </a:r>
              </a:p>
            </p:txBody>
          </p:sp>
          <p:sp>
            <p:nvSpPr>
              <p:cNvPr id="74" name="Afgeronde rechthoek 73"/>
              <p:cNvSpPr/>
              <p:nvPr/>
            </p:nvSpPr>
            <p:spPr>
              <a:xfrm>
                <a:off x="6776669" y="2408560"/>
                <a:ext cx="1716810" cy="327501"/>
              </a:xfrm>
              <a:prstGeom prst="roundRect">
                <a:avLst/>
              </a:prstGeom>
              <a:solidFill>
                <a:srgbClr val="72DD8D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b="1" dirty="0" err="1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Vergunningen</a:t>
                </a:r>
                <a:endParaRPr lang="nl-NL" sz="1200" b="1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75" name="Afgeronde rechthoek 74"/>
              <p:cNvSpPr/>
              <p:nvPr/>
            </p:nvSpPr>
            <p:spPr>
              <a:xfrm>
                <a:off x="6776669" y="2799149"/>
                <a:ext cx="1716810" cy="297370"/>
              </a:xfrm>
              <a:prstGeom prst="roundRect">
                <a:avLst/>
              </a:prstGeom>
              <a:solidFill>
                <a:srgbClr val="72DD8D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dirty="0" err="1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Burgerzaken</a:t>
                </a:r>
                <a:endParaRPr lang="nl-NL" sz="1200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76" name="Afgeronde rechthoek 75"/>
              <p:cNvSpPr/>
              <p:nvPr/>
            </p:nvSpPr>
            <p:spPr>
              <a:xfrm>
                <a:off x="6776669" y="3159607"/>
                <a:ext cx="1716810" cy="297370"/>
              </a:xfrm>
              <a:prstGeom prst="roundRect">
                <a:avLst/>
              </a:prstGeom>
              <a:solidFill>
                <a:srgbClr val="72DD8D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nl-NL" sz="1200" dirty="0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…….</a:t>
                </a:r>
                <a:endParaRPr lang="nl-NL" sz="1200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37" name="Afgeronde rechthoek 36"/>
              <p:cNvSpPr/>
              <p:nvPr/>
            </p:nvSpPr>
            <p:spPr>
              <a:xfrm>
                <a:off x="6776669" y="3520066"/>
                <a:ext cx="1716810" cy="297370"/>
              </a:xfrm>
              <a:prstGeom prst="roundRect">
                <a:avLst/>
              </a:prstGeom>
              <a:solidFill>
                <a:srgbClr val="72DD8D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nl-NL" sz="1200" dirty="0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…….</a:t>
                </a:r>
                <a:endParaRPr lang="nl-NL" sz="1200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40" name="Afgeronde rechthoek 39"/>
              <p:cNvSpPr/>
              <p:nvPr/>
            </p:nvSpPr>
            <p:spPr>
              <a:xfrm>
                <a:off x="1944259" y="2660853"/>
                <a:ext cx="1764000" cy="327501"/>
              </a:xfrm>
              <a:prstGeom prst="roundRect">
                <a:avLst/>
              </a:prstGeom>
              <a:solidFill>
                <a:srgbClr val="CBFFFF"/>
              </a:solidFill>
              <a:ln w="9525"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200" b="1" dirty="0" smtClean="0">
                    <a:solidFill>
                      <a:srgbClr val="000000"/>
                    </a:solidFill>
                    <a:ea typeface="Verdana" pitchFamily="34" charset="0"/>
                    <a:cs typeface="Verdana" pitchFamily="34" charset="0"/>
                  </a:rPr>
                  <a:t>Mijngemeente.nl</a:t>
                </a:r>
                <a:endParaRPr lang="nl-NL" sz="1200" b="1" dirty="0">
                  <a:solidFill>
                    <a:srgbClr val="000000"/>
                  </a:solidFill>
                  <a:ea typeface="Verdana" pitchFamily="34" charset="0"/>
                  <a:cs typeface="Verdana" pitchFamily="34" charset="0"/>
                </a:endParaRPr>
              </a:p>
            </p:txBody>
          </p:sp>
        </p:grpSp>
        <p:cxnSp>
          <p:nvCxnSpPr>
            <p:cNvPr id="8" name="Rechte verbindingslijn met pijl 7"/>
            <p:cNvCxnSpPr>
              <a:stCxn id="69" idx="2"/>
              <a:endCxn id="68" idx="0"/>
            </p:cNvCxnSpPr>
            <p:nvPr/>
          </p:nvCxnSpPr>
          <p:spPr>
            <a:xfrm>
              <a:off x="5243970" y="2233153"/>
              <a:ext cx="0" cy="359621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stealth" w="lg" len="med"/>
              <a:tailEnd type="stealth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met pijl 16"/>
            <p:cNvCxnSpPr>
              <a:stCxn id="68" idx="2"/>
              <a:endCxn id="71" idx="0"/>
            </p:cNvCxnSpPr>
            <p:nvPr/>
          </p:nvCxnSpPr>
          <p:spPr>
            <a:xfrm>
              <a:off x="5243970" y="3056432"/>
              <a:ext cx="0" cy="34215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stealth" w="lg" len="med"/>
              <a:tailEnd type="stealth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ep 40"/>
          <p:cNvGrpSpPr/>
          <p:nvPr/>
        </p:nvGrpSpPr>
        <p:grpSpPr>
          <a:xfrm>
            <a:off x="2799859" y="2011716"/>
            <a:ext cx="4010072" cy="2467525"/>
            <a:chOff x="2799859" y="2011716"/>
            <a:chExt cx="4010072" cy="2467525"/>
          </a:xfrm>
        </p:grpSpPr>
        <p:cxnSp>
          <p:nvCxnSpPr>
            <p:cNvPr id="19" name="Rechte verbindingslijn met pijl 18"/>
            <p:cNvCxnSpPr/>
            <p:nvPr/>
          </p:nvCxnSpPr>
          <p:spPr>
            <a:xfrm flipV="1">
              <a:off x="5884880" y="2572311"/>
              <a:ext cx="925051" cy="252292"/>
            </a:xfrm>
            <a:prstGeom prst="straightConnector1">
              <a:avLst/>
            </a:prstGeom>
            <a:ln>
              <a:solidFill>
                <a:srgbClr val="FF0000"/>
              </a:solidFill>
              <a:headEnd type="stealth" w="lg" len="med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Rechte verbindingslijn met pijl 20"/>
            <p:cNvCxnSpPr/>
            <p:nvPr/>
          </p:nvCxnSpPr>
          <p:spPr>
            <a:xfrm>
              <a:off x="5884880" y="2011716"/>
              <a:ext cx="925051" cy="560595"/>
            </a:xfrm>
            <a:prstGeom prst="straightConnector1">
              <a:avLst/>
            </a:prstGeom>
            <a:ln>
              <a:solidFill>
                <a:srgbClr val="FF0000"/>
              </a:solidFill>
              <a:headEnd type="stealth" w="lg" len="med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met pijl 22"/>
            <p:cNvCxnSpPr/>
            <p:nvPr/>
          </p:nvCxnSpPr>
          <p:spPr>
            <a:xfrm flipV="1">
              <a:off x="5884880" y="2572311"/>
              <a:ext cx="925051" cy="1042589"/>
            </a:xfrm>
            <a:prstGeom prst="straightConnector1">
              <a:avLst/>
            </a:prstGeom>
            <a:ln>
              <a:solidFill>
                <a:srgbClr val="FF0000"/>
              </a:solidFill>
              <a:headEnd type="stealth" w="lg" len="med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bogen verbindingslijn 24"/>
            <p:cNvCxnSpPr>
              <a:stCxn id="68" idx="1"/>
              <a:endCxn id="40" idx="3"/>
            </p:cNvCxnSpPr>
            <p:nvPr/>
          </p:nvCxnSpPr>
          <p:spPr>
            <a:xfrm rot="10800000" flipV="1">
              <a:off x="3694612" y="2824602"/>
              <a:ext cx="955359" cy="1"/>
            </a:xfrm>
            <a:prstGeom prst="bentConnector3">
              <a:avLst/>
            </a:prstGeom>
            <a:ln>
              <a:solidFill>
                <a:srgbClr val="FF0000"/>
              </a:solidFill>
              <a:headEnd type="stealth" w="lg" len="med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met pijl 26"/>
            <p:cNvCxnSpPr>
              <a:stCxn id="71" idx="1"/>
              <a:endCxn id="40" idx="3"/>
            </p:cNvCxnSpPr>
            <p:nvPr/>
          </p:nvCxnSpPr>
          <p:spPr>
            <a:xfrm flipH="1" flipV="1">
              <a:off x="3694611" y="2824604"/>
              <a:ext cx="955359" cy="790296"/>
            </a:xfrm>
            <a:prstGeom prst="straightConnector1">
              <a:avLst/>
            </a:prstGeom>
            <a:ln>
              <a:solidFill>
                <a:srgbClr val="FF0000"/>
              </a:solidFill>
              <a:headEnd type="stealth" w="lg" len="med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Rechte verbindingslijn met pijl 28"/>
            <p:cNvCxnSpPr>
              <a:stCxn id="68" idx="1"/>
              <a:endCxn id="77" idx="0"/>
            </p:cNvCxnSpPr>
            <p:nvPr/>
          </p:nvCxnSpPr>
          <p:spPr>
            <a:xfrm flipH="1">
              <a:off x="2799859" y="2824603"/>
              <a:ext cx="1850111" cy="1654638"/>
            </a:xfrm>
            <a:prstGeom prst="straightConnector1">
              <a:avLst/>
            </a:prstGeom>
            <a:ln>
              <a:solidFill>
                <a:schemeClr val="accent3"/>
              </a:solidFill>
              <a:headEnd type="stealth" w="lg" len="med"/>
              <a:tailEnd type="stealth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/>
            <p:cNvSpPr/>
            <p:nvPr/>
          </p:nvSpPr>
          <p:spPr>
            <a:xfrm>
              <a:off x="3593893" y="3605375"/>
              <a:ext cx="178646" cy="178646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FFFF"/>
                </a:solidFill>
              </a:endParaRPr>
            </a:p>
          </p:txBody>
        </p:sp>
        <p:sp>
          <p:nvSpPr>
            <p:cNvPr id="65" name="Ovaal 64"/>
            <p:cNvSpPr/>
            <p:nvPr/>
          </p:nvSpPr>
          <p:spPr>
            <a:xfrm>
              <a:off x="4082967" y="2746631"/>
              <a:ext cx="178646" cy="178646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FFFF"/>
                </a:solidFill>
              </a:endParaRPr>
            </a:p>
          </p:txBody>
        </p:sp>
        <p:sp>
          <p:nvSpPr>
            <p:cNvPr id="70" name="Ovaal 69"/>
            <p:cNvSpPr/>
            <p:nvPr/>
          </p:nvSpPr>
          <p:spPr>
            <a:xfrm>
              <a:off x="3968675" y="3035289"/>
              <a:ext cx="178646" cy="178646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FFFF"/>
                </a:solidFill>
              </a:endParaRPr>
            </a:p>
          </p:txBody>
        </p:sp>
        <p:sp>
          <p:nvSpPr>
            <p:cNvPr id="72" name="Ovaal 71"/>
            <p:cNvSpPr/>
            <p:nvPr/>
          </p:nvSpPr>
          <p:spPr>
            <a:xfrm>
              <a:off x="6264587" y="2229914"/>
              <a:ext cx="178646" cy="178646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FFFF"/>
                </a:solidFill>
              </a:endParaRPr>
            </a:p>
          </p:txBody>
        </p:sp>
        <p:sp>
          <p:nvSpPr>
            <p:cNvPr id="79" name="Ovaal 78"/>
            <p:cNvSpPr/>
            <p:nvPr/>
          </p:nvSpPr>
          <p:spPr>
            <a:xfrm>
              <a:off x="6264587" y="2609134"/>
              <a:ext cx="178646" cy="178646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FFFF"/>
                </a:solidFill>
              </a:endParaRPr>
            </a:p>
          </p:txBody>
        </p:sp>
        <p:sp>
          <p:nvSpPr>
            <p:cNvPr id="80" name="Ovaal 79"/>
            <p:cNvSpPr/>
            <p:nvPr/>
          </p:nvSpPr>
          <p:spPr>
            <a:xfrm>
              <a:off x="6264587" y="3007404"/>
              <a:ext cx="178646" cy="178646"/>
            </a:xfrm>
            <a:prstGeom prst="ellipse">
              <a:avLst/>
            </a:prstGeom>
            <a:solidFill>
              <a:srgbClr val="FF0000"/>
            </a:solidFill>
            <a:ln w="127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Groep 42"/>
          <p:cNvGrpSpPr/>
          <p:nvPr/>
        </p:nvGrpSpPr>
        <p:grpSpPr>
          <a:xfrm>
            <a:off x="5699382" y="5588142"/>
            <a:ext cx="3158868" cy="276999"/>
            <a:chOff x="4842132" y="5588142"/>
            <a:chExt cx="3158868" cy="276999"/>
          </a:xfrm>
        </p:grpSpPr>
        <p:sp>
          <p:nvSpPr>
            <p:cNvPr id="99" name="Tekstvak 98"/>
            <p:cNvSpPr txBox="1"/>
            <p:nvPr/>
          </p:nvSpPr>
          <p:spPr>
            <a:xfrm>
              <a:off x="5494834" y="5588142"/>
              <a:ext cx="25061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Gestandaardiseerde</a:t>
              </a:r>
              <a:r>
                <a:rPr lang="en-US" sz="1200" dirty="0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 </a:t>
              </a:r>
              <a:r>
                <a:rPr lang="en-US" sz="1200" dirty="0" err="1" smtClean="0">
                  <a:solidFill>
                    <a:srgbClr val="0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koppeling</a:t>
              </a:r>
              <a:endParaRPr lang="nl-NL" sz="1000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grpSp>
          <p:nvGrpSpPr>
            <p:cNvPr id="7" name="Groep 41"/>
            <p:cNvGrpSpPr/>
            <p:nvPr/>
          </p:nvGrpSpPr>
          <p:grpSpPr>
            <a:xfrm>
              <a:off x="4842132" y="5637318"/>
              <a:ext cx="648024" cy="178646"/>
              <a:chOff x="8076147" y="5597667"/>
              <a:chExt cx="648024" cy="178646"/>
            </a:xfrm>
          </p:grpSpPr>
          <p:cxnSp>
            <p:nvCxnSpPr>
              <p:cNvPr id="85" name="Rechte verbindingslijn met pijl 84"/>
              <p:cNvCxnSpPr/>
              <p:nvPr/>
            </p:nvCxnSpPr>
            <p:spPr>
              <a:xfrm rot="5400000">
                <a:off x="8398097" y="5362978"/>
                <a:ext cx="4123" cy="64802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stealth" w="lg" len="med"/>
                <a:tailEnd type="stealth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Ovaal 86"/>
              <p:cNvSpPr/>
              <p:nvPr/>
            </p:nvSpPr>
            <p:spPr>
              <a:xfrm rot="5400000">
                <a:off x="8320271" y="5597667"/>
                <a:ext cx="178646" cy="178646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47" name="Titel 11"/>
          <p:cNvSpPr txBox="1">
            <a:spLocks/>
          </p:cNvSpPr>
          <p:nvPr/>
        </p:nvSpPr>
        <p:spPr>
          <a:xfrm>
            <a:off x="2799859" y="332656"/>
            <a:ext cx="7643812" cy="7921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rgbClr val="E37222"/>
                </a:solidFill>
                <a:latin typeface="Verdana" charset="0"/>
                <a:ea typeface="ＭＳ Ｐゴシック" charset="0"/>
                <a:cs typeface="Arial" charset="0"/>
              </a:defRPr>
            </a:lvl9pPr>
          </a:lstStyle>
          <a:p>
            <a:r>
              <a:rPr lang="nl-NL" sz="2000" kern="0" dirty="0" smtClean="0"/>
              <a:t>Zaak- en Documentservices 1.0</a:t>
            </a:r>
          </a:p>
          <a:p>
            <a:r>
              <a:rPr lang="en-US" sz="2000" kern="0" dirty="0" smtClean="0"/>
              <a:t>	</a:t>
            </a:r>
            <a:r>
              <a:rPr lang="en-US" sz="2000" kern="0" dirty="0" err="1" smtClean="0"/>
              <a:t>werkingsgebied</a:t>
            </a:r>
            <a:endParaRPr lang="nl-NL" sz="2000" kern="0" dirty="0"/>
          </a:p>
        </p:txBody>
      </p:sp>
    </p:spTree>
    <p:extLst>
      <p:ext uri="{BB962C8B-B14F-4D97-AF65-F5344CB8AC3E}">
        <p14:creationId xmlns:p14="http://schemas.microsoft.com/office/powerpoint/2010/main" xmlns="" val="429348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 interoperabiliteit is samenwerking cruciaal </a:t>
            </a:r>
            <a:endParaRPr lang="nl-NL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/>
              <a:t>Doel</a:t>
            </a:r>
            <a:r>
              <a:rPr lang="en-US" sz="2000" dirty="0" smtClean="0"/>
              <a:t>: </a:t>
            </a:r>
            <a:r>
              <a:rPr lang="en-US" sz="2000" b="1" i="1" dirty="0" smtClean="0"/>
              <a:t>“Plug and play”</a:t>
            </a:r>
          </a:p>
          <a:p>
            <a:r>
              <a:rPr lang="en-US" sz="2000" dirty="0" smtClean="0"/>
              <a:t>ICT </a:t>
            </a:r>
            <a:r>
              <a:rPr lang="en-US" sz="2000" dirty="0" err="1" smtClean="0"/>
              <a:t>integratie</a:t>
            </a:r>
            <a:r>
              <a:rPr lang="en-US" sz="2000" dirty="0" smtClean="0"/>
              <a:t> </a:t>
            </a:r>
            <a:r>
              <a:rPr lang="en-US" sz="2000" dirty="0" err="1" smtClean="0"/>
              <a:t>zoals</a:t>
            </a:r>
            <a:r>
              <a:rPr lang="en-US" sz="2000" dirty="0" smtClean="0"/>
              <a:t> het </a:t>
            </a:r>
            <a:r>
              <a:rPr lang="en-US" sz="2000" dirty="0" err="1" smtClean="0"/>
              <a:t>hoort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err="1" smtClean="0"/>
              <a:t>Onderdeel</a:t>
            </a:r>
            <a:r>
              <a:rPr lang="en-US" sz="1600" dirty="0" smtClean="0"/>
              <a:t> van het ICT-</a:t>
            </a:r>
            <a:r>
              <a:rPr lang="en-US" sz="1600" dirty="0" err="1" smtClean="0"/>
              <a:t>vak</a:t>
            </a:r>
            <a:endParaRPr lang="en-US" sz="1600" dirty="0"/>
          </a:p>
          <a:p>
            <a:pPr lvl="1"/>
            <a:r>
              <a:rPr lang="en-US" sz="1600" dirty="0" err="1" smtClean="0"/>
              <a:t>Niet</a:t>
            </a:r>
            <a:r>
              <a:rPr lang="en-US" sz="1600" dirty="0" smtClean="0"/>
              <a:t> </a:t>
            </a:r>
            <a:r>
              <a:rPr lang="en-US" sz="1600" dirty="0" err="1" smtClean="0"/>
              <a:t>bij</a:t>
            </a:r>
            <a:r>
              <a:rPr lang="en-US" sz="1600" dirty="0" smtClean="0"/>
              <a:t> “</a:t>
            </a:r>
            <a:r>
              <a:rPr lang="en-US" sz="1600" dirty="0" err="1" smtClean="0"/>
              <a:t>gebruikersorganisaties</a:t>
            </a:r>
            <a:r>
              <a:rPr lang="en-US" sz="1600" dirty="0" smtClean="0"/>
              <a:t>”</a:t>
            </a:r>
            <a:endParaRPr lang="en-US" sz="12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Scherpere</a:t>
            </a:r>
            <a:r>
              <a:rPr lang="en-US" sz="2000" dirty="0" smtClean="0"/>
              <a:t> </a:t>
            </a:r>
            <a:r>
              <a:rPr lang="en-US" sz="2000" dirty="0" err="1" smtClean="0"/>
              <a:t>standaarden</a:t>
            </a:r>
            <a:r>
              <a:rPr lang="en-US" sz="2000" dirty="0"/>
              <a:t> </a:t>
            </a:r>
            <a:r>
              <a:rPr lang="en-US" sz="2000" dirty="0" smtClean="0"/>
              <a:t>+ </a:t>
            </a:r>
          </a:p>
          <a:p>
            <a:r>
              <a:rPr lang="en-US" sz="2000" dirty="0" smtClean="0"/>
              <a:t>(</a:t>
            </a:r>
            <a:r>
              <a:rPr lang="en-US" sz="2000" dirty="0" err="1" smtClean="0"/>
              <a:t>preventieve</a:t>
            </a:r>
            <a:r>
              <a:rPr lang="en-US" sz="2000" dirty="0"/>
              <a:t>)</a:t>
            </a:r>
            <a:r>
              <a:rPr lang="en-US" sz="2000" dirty="0" smtClean="0"/>
              <a:t> compliancy </a:t>
            </a:r>
            <a:r>
              <a:rPr lang="en-US" sz="2000" dirty="0" err="1" smtClean="0"/>
              <a:t>instrumenten</a:t>
            </a:r>
            <a:r>
              <a:rPr lang="en-US" sz="2000" dirty="0" smtClean="0"/>
              <a:t> +</a:t>
            </a:r>
          </a:p>
          <a:p>
            <a:r>
              <a:rPr lang="en-US" sz="2000" dirty="0" err="1" smtClean="0"/>
              <a:t>Samenwerking</a:t>
            </a:r>
            <a:endParaRPr lang="en-US" sz="2000" dirty="0" smtClean="0"/>
          </a:p>
          <a:p>
            <a:pPr lvl="1"/>
            <a:r>
              <a:rPr lang="en-US" sz="2000" dirty="0" err="1" smtClean="0"/>
              <a:t>Tussen</a:t>
            </a:r>
            <a:r>
              <a:rPr lang="en-US" sz="2000" dirty="0" smtClean="0"/>
              <a:t> KING en </a:t>
            </a:r>
            <a:r>
              <a:rPr lang="en-US" sz="2000" dirty="0" err="1" smtClean="0"/>
              <a:t>leveranciers</a:t>
            </a:r>
            <a:endParaRPr lang="en-US" sz="2000" dirty="0" smtClean="0"/>
          </a:p>
          <a:p>
            <a:pPr lvl="1"/>
            <a:r>
              <a:rPr lang="en-US" sz="2000" dirty="0" err="1" smtClean="0"/>
              <a:t>Tussen</a:t>
            </a:r>
            <a:r>
              <a:rPr lang="en-US" sz="2000" dirty="0" smtClean="0"/>
              <a:t> </a:t>
            </a:r>
            <a:r>
              <a:rPr lang="en-US" sz="2000" dirty="0" err="1" smtClean="0"/>
              <a:t>leveranciers</a:t>
            </a:r>
            <a:r>
              <a:rPr lang="en-US" sz="2000" dirty="0" smtClean="0"/>
              <a:t> </a:t>
            </a:r>
            <a:r>
              <a:rPr lang="en-US" sz="2000" dirty="0" err="1" smtClean="0"/>
              <a:t>onderling</a:t>
            </a:r>
            <a:endParaRPr lang="en-US" sz="2000" dirty="0" smtClean="0"/>
          </a:p>
          <a:p>
            <a:pPr lvl="1"/>
            <a:endParaRPr lang="en-US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5566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Compliancy</a:t>
            </a:r>
            <a:r>
              <a:rPr lang="nl-NL" dirty="0" smtClean="0"/>
              <a:t>: aantoonbaar voldoen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 smtClean="0"/>
              <a:t>Aanscherpen standaarden </a:t>
            </a:r>
          </a:p>
          <a:p>
            <a:pPr lvl="2"/>
            <a:r>
              <a:rPr lang="nl-NL" sz="1600" dirty="0" smtClean="0"/>
              <a:t>top-10 ketens </a:t>
            </a:r>
            <a:r>
              <a:rPr lang="nl-NL" sz="1600" dirty="0" smtClean="0">
                <a:hlinkClick r:id="rId3"/>
              </a:rPr>
              <a:t>http://new.kinggemeenten.nl/operatie-nup/ondersteuning/binnengemeentelijke-ketens</a:t>
            </a:r>
            <a:r>
              <a:rPr lang="nl-NL" sz="1600" dirty="0" smtClean="0"/>
              <a:t> </a:t>
            </a:r>
          </a:p>
          <a:p>
            <a:r>
              <a:rPr lang="nl-NL" sz="1600" dirty="0" smtClean="0"/>
              <a:t>Testen/beoordelen met voorgeschreven instrument</a:t>
            </a:r>
          </a:p>
          <a:p>
            <a:pPr lvl="2"/>
            <a:r>
              <a:rPr lang="nl-NL" sz="1600" dirty="0" err="1" smtClean="0"/>
              <a:t>StUF</a:t>
            </a:r>
            <a:r>
              <a:rPr lang="nl-NL" sz="1600" dirty="0" smtClean="0"/>
              <a:t> Testplatform </a:t>
            </a:r>
            <a:r>
              <a:rPr lang="nl-NL" sz="1600" dirty="0" smtClean="0">
                <a:hlinkClick r:id="rId4"/>
              </a:rPr>
              <a:t>https://www.softwarecatalogus.nl/overzichten/standaarden</a:t>
            </a:r>
            <a:r>
              <a:rPr lang="nl-NL" sz="1600" dirty="0" smtClean="0"/>
              <a:t> </a:t>
            </a:r>
          </a:p>
          <a:p>
            <a:r>
              <a:rPr lang="nl-NL" sz="1600" dirty="0" smtClean="0"/>
              <a:t>Afspraken middels convenanten en addenda</a:t>
            </a:r>
          </a:p>
          <a:p>
            <a:pPr lvl="2"/>
            <a:r>
              <a:rPr lang="nl-NL" sz="1600" dirty="0" smtClean="0">
                <a:hlinkClick r:id="rId5"/>
              </a:rPr>
              <a:t>http://new.kinggemeenten.nl/operatie-nup/ondersteuning/leveranciersmanagement</a:t>
            </a:r>
            <a:endParaRPr lang="nl-NL" sz="1600" dirty="0" smtClean="0"/>
          </a:p>
          <a:p>
            <a:r>
              <a:rPr lang="nl-NL" sz="1600" dirty="0" smtClean="0"/>
              <a:t>Inzicht geven met GEMMA Softwarecatalogus</a:t>
            </a:r>
          </a:p>
          <a:p>
            <a:pPr lvl="2"/>
            <a:r>
              <a:rPr lang="nl-NL" sz="1600" dirty="0" smtClean="0">
                <a:hlinkClick r:id="rId6"/>
              </a:rPr>
              <a:t>https://www.softwarecatalogus.nl/zoeken/softwareproducten/standaarden/11</a:t>
            </a:r>
            <a:r>
              <a:rPr lang="nl-NL" sz="1600" dirty="0" smtClean="0"/>
              <a:t> + publiceren testrapport</a:t>
            </a:r>
            <a:endParaRPr lang="nl-N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Introductie /kennismaking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</a:rPr>
              <a:t>Compliancy</a:t>
            </a:r>
            <a:endParaRPr lang="nl-NL" sz="4000" dirty="0" smtClean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Gebruik van </a:t>
            </a:r>
            <a:r>
              <a:rPr lang="nl-NL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dirty="0" smtClean="0"/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Zaak- Document services 1.0 Testset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Demo: Uitvoeren test op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Testplatform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Verbeterpunten </a:t>
            </a:r>
            <a:r>
              <a:rPr lang="nl-NL" dirty="0" err="1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StUF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 Testplatform en Testset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Testplanning</a:t>
            </a:r>
            <a:endParaRPr lang="nl-NL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nl-NL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Rondvraag</a:t>
            </a:r>
            <a:endParaRPr lang="nl-NL" sz="3600" dirty="0" smtClean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24372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96745" y="3141663"/>
            <a:ext cx="5233182" cy="2733675"/>
          </a:xfrm>
        </p:spPr>
        <p:txBody>
          <a:bodyPr/>
          <a:lstStyle/>
          <a:p>
            <a:r>
              <a:rPr lang="nl-NL" dirty="0" smtClean="0"/>
              <a:t>StUF Testplatform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227013" y="6035507"/>
            <a:ext cx="8916987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anose="020B0604030504040204" pitchFamily="34" charset="0"/>
                <a:ea typeface="ヒラギノ角ゴ Pro W3"/>
                <a:cs typeface="ヒラギノ角ゴ Pro W3"/>
              </a:defRPr>
            </a:lvl9pPr>
          </a:lstStyle>
          <a:p>
            <a:pPr eaLnBrk="1" hangingPunct="1"/>
            <a:r>
              <a:rPr lang="en-US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 Brinkkemper					1 </a:t>
            </a:r>
            <a:r>
              <a:rPr lang="en-US" sz="2000" b="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oktober</a:t>
            </a:r>
            <a:r>
              <a:rPr lang="en-US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xmlns="" val="239247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Verdana"/>
        <a:ea typeface="ＭＳ Ｐゴシック"/>
        <a:cs typeface="Arial"/>
      </a:majorFont>
      <a:minorFont>
        <a:latin typeface="Verdana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4463</TotalTime>
  <Words>1180</Words>
  <Application>Microsoft Office PowerPoint</Application>
  <PresentationFormat>On-screen Show (4:3)</PresentationFormat>
  <Paragraphs>347</Paragraphs>
  <Slides>46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Standaardontwerp</vt:lpstr>
      <vt:lpstr>Visio</vt:lpstr>
      <vt:lpstr>Kennissessie/instructie  StUF Testplatform en testset Zaak- en Document services</vt:lpstr>
      <vt:lpstr>Agenda</vt:lpstr>
      <vt:lpstr>Kennismaking deelnemers</vt:lpstr>
      <vt:lpstr>Zaak- Documentservices 1.0</vt:lpstr>
      <vt:lpstr>Slide 5</vt:lpstr>
      <vt:lpstr>Voor interoperabiliteit is samenwerking cruciaal </vt:lpstr>
      <vt:lpstr>Compliancy: aantoonbaar voldoen</vt:lpstr>
      <vt:lpstr>Agenda</vt:lpstr>
      <vt:lpstr>StUF Testplatform </vt:lpstr>
      <vt:lpstr>Agenda</vt:lpstr>
      <vt:lpstr>Wat is het StUF Testplatform</vt:lpstr>
      <vt:lpstr>Testscope</vt:lpstr>
      <vt:lpstr>Schematische weergave StUF Testplatform</vt:lpstr>
      <vt:lpstr>Ad hoc testen</vt:lpstr>
      <vt:lpstr>Ad hoc testen – voorbeeld</vt:lpstr>
      <vt:lpstr>Scenario testen</vt:lpstr>
      <vt:lpstr>Slide 17</vt:lpstr>
      <vt:lpstr>Testregels</vt:lpstr>
      <vt:lpstr>Resultaten en rapportages</vt:lpstr>
      <vt:lpstr>Slide 20</vt:lpstr>
      <vt:lpstr>Slide 21</vt:lpstr>
      <vt:lpstr>Agenda</vt:lpstr>
      <vt:lpstr>Zaak- en Document services testset</vt:lpstr>
      <vt:lpstr>Agenda</vt:lpstr>
      <vt:lpstr>Waar bestaat testset uit?</vt:lpstr>
      <vt:lpstr>Opzet van testset</vt:lpstr>
      <vt:lpstr>Scenario’s</vt:lpstr>
      <vt:lpstr>Scenario’s voor Zaakservice Consumer en Documentservice Consumer (StUF)</vt:lpstr>
      <vt:lpstr>Scenario’s voor Zaaksysteem</vt:lpstr>
      <vt:lpstr>Scenario’s voor Document Management Systeem</vt:lpstr>
      <vt:lpstr>Stand van zaken en planning</vt:lpstr>
      <vt:lpstr>Vervolg -  versie 2 testset</vt:lpstr>
      <vt:lpstr>Slide 33</vt:lpstr>
      <vt:lpstr>Agenda</vt:lpstr>
      <vt:lpstr>StUF Testplatform in de praktijk: demonstratie</vt:lpstr>
      <vt:lpstr>StUF Testplatform functionele demo</vt:lpstr>
      <vt:lpstr>StUF Testplatform Scenario testen Zaakservice Consumer Scenario 1</vt:lpstr>
      <vt:lpstr>Zaakservice  Consumer Scenario 1</vt:lpstr>
      <vt:lpstr>StUF Testplatform Scenario testen  Zaaksysteeem Scenario 3 &amp; Scenario 5  </vt:lpstr>
      <vt:lpstr>Zaaksysteem Scenario 3 Zaakservices</vt:lpstr>
      <vt:lpstr>Zaaksysteem Scenario 5 Documentservices</vt:lpstr>
      <vt:lpstr>StUF Testplatform Scenario testen Documentmanagementsysteem Scenario 11</vt:lpstr>
      <vt:lpstr>Document management systeem Scenario 11 </vt:lpstr>
      <vt:lpstr>Agenda</vt:lpstr>
      <vt:lpstr>Wat is uw testplanning?</vt:lpstr>
      <vt:lpstr>Rondvraag</vt:lpstr>
    </vt:vector>
  </TitlesOfParts>
  <Company>Ontwerpwerk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Nawien</dc:creator>
  <cp:lastModifiedBy>Jan</cp:lastModifiedBy>
  <cp:revision>210</cp:revision>
  <cp:lastPrinted>2012-09-18T17:18:32Z</cp:lastPrinted>
  <dcterms:created xsi:type="dcterms:W3CDTF">2012-04-06T11:30:22Z</dcterms:created>
  <dcterms:modified xsi:type="dcterms:W3CDTF">2013-10-11T17:34:10Z</dcterms:modified>
</cp:coreProperties>
</file>